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Lst>
  <p:sldSz cy="10058400" cx="7772400"/>
  <p:notesSz cx="6858000" cy="9144000"/>
  <p:embeddedFontLst>
    <p:embeddedFont>
      <p:font typeface="Lato"/>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4132057-792E-435A-A2E2-07204B9B28D6}">
  <a:tblStyle styleId="{04132057-792E-435A-A2E2-07204B9B28D6}"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font" Target="fonts/Lato-boldItalic.fntdata"/><Relationship Id="rId10" Type="http://schemas.openxmlformats.org/officeDocument/2006/relationships/font" Target="fonts/Lato-italic.fntdata"/><Relationship Id="rId9" Type="http://schemas.openxmlformats.org/officeDocument/2006/relationships/font" Target="fonts/Lato-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La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ON-THE-JOB SKILLS </a:t>
            </a:r>
            <a:r>
              <a:rPr b="1" lang="en" sz="1100">
                <a:solidFill>
                  <a:schemeClr val="lt1"/>
                </a:solidFill>
                <a:latin typeface="Lato"/>
                <a:ea typeface="Lato"/>
                <a:cs typeface="Lato"/>
                <a:sym typeface="Lato"/>
              </a:rPr>
              <a:t> | MANAGING TIME, MONEY, AND PEOPLE</a:t>
            </a:r>
            <a:endParaRPr b="1" sz="1100">
              <a:solidFill>
                <a:schemeClr val="lt1"/>
              </a:solidFill>
              <a:latin typeface="Lato"/>
              <a:ea typeface="Lato"/>
              <a:cs typeface="Lato"/>
              <a:sym typeface="Lato"/>
            </a:endParaRPr>
          </a:p>
        </p:txBody>
      </p:sp>
      <p:sp>
        <p:nvSpPr>
          <p:cNvPr id="58" name="Google Shape;58;p13"/>
          <p:cNvSpPr txBox="1"/>
          <p:nvPr/>
        </p:nvSpPr>
        <p:spPr>
          <a:xfrm>
            <a:off x="1180500" y="723825"/>
            <a:ext cx="5456400" cy="700200"/>
          </a:xfrm>
          <a:prstGeom prst="rect">
            <a:avLst/>
          </a:prstGeom>
          <a:noFill/>
          <a:ln>
            <a:noFill/>
          </a:ln>
        </p:spPr>
        <p:txBody>
          <a:bodyPr anchorCtr="0" anchor="ctr" bIns="91425" lIns="91425" spcFirstLastPara="1" rIns="91425" wrap="square" tIns="91425">
            <a:spAutoFit/>
          </a:bodyPr>
          <a:lstStyle/>
          <a:p>
            <a:pPr indent="0" lvl="0" marL="0" rtl="0" algn="ctr">
              <a:lnSpc>
                <a:spcPct val="115000"/>
              </a:lnSpc>
              <a:spcBef>
                <a:spcPts val="500"/>
              </a:spcBef>
              <a:spcAft>
                <a:spcPts val="0"/>
              </a:spcAft>
              <a:buNone/>
            </a:pPr>
            <a:r>
              <a:rPr lang="en" sz="3350">
                <a:solidFill>
                  <a:schemeClr val="dk1"/>
                </a:solidFill>
                <a:latin typeface="Lato"/>
                <a:ea typeface="Lato"/>
                <a:cs typeface="Lato"/>
                <a:sym typeface="Lato"/>
              </a:rPr>
              <a:t>TO DO</a:t>
            </a:r>
            <a:endParaRPr sz="4200">
              <a:latin typeface="Lato"/>
              <a:ea typeface="Lato"/>
              <a:cs typeface="Lato"/>
              <a:sym typeface="Lato"/>
            </a:endParaRPr>
          </a:p>
        </p:txBody>
      </p:sp>
      <p:sp>
        <p:nvSpPr>
          <p:cNvPr id="59" name="Google Shape;59;p13"/>
          <p:cNvSpPr txBox="1"/>
          <p:nvPr/>
        </p:nvSpPr>
        <p:spPr>
          <a:xfrm>
            <a:off x="918150" y="1469525"/>
            <a:ext cx="5981100" cy="9852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900"/>
              </a:spcAft>
              <a:buNone/>
            </a:pPr>
            <a:r>
              <a:rPr b="1" lang="en" sz="1300">
                <a:solidFill>
                  <a:schemeClr val="dk1"/>
                </a:solidFill>
                <a:latin typeface="Lato"/>
                <a:ea typeface="Lato"/>
                <a:cs typeface="Lato"/>
                <a:sym typeface="Lato"/>
              </a:rPr>
              <a:t>The following is a list of tasks that you must complete by the end of your shift at the clothing shop. Each task has an estimated amount of time that it will take to complete. You are working for a total of four hours. Pay close attention to the description of each task. Order these tasks so they can all be accomplished.</a:t>
            </a:r>
            <a:endParaRPr b="1" sz="1300">
              <a:solidFill>
                <a:schemeClr val="dk1"/>
              </a:solidFill>
              <a:latin typeface="Lato"/>
              <a:ea typeface="Lato"/>
              <a:cs typeface="Lato"/>
              <a:sym typeface="Lato"/>
            </a:endParaRPr>
          </a:p>
        </p:txBody>
      </p:sp>
      <p:graphicFrame>
        <p:nvGraphicFramePr>
          <p:cNvPr id="60" name="Google Shape;60;p13"/>
          <p:cNvGraphicFramePr/>
          <p:nvPr/>
        </p:nvGraphicFramePr>
        <p:xfrm>
          <a:off x="918150" y="2979375"/>
          <a:ext cx="3000000" cy="3000000"/>
        </p:xfrm>
        <a:graphic>
          <a:graphicData uri="http://schemas.openxmlformats.org/drawingml/2006/table">
            <a:tbl>
              <a:tblPr>
                <a:noFill/>
                <a:tableStyleId>{04132057-792E-435A-A2E2-07204B9B28D6}</a:tableStyleId>
              </a:tblPr>
              <a:tblGrid>
                <a:gridCol w="4424850"/>
                <a:gridCol w="1556250"/>
              </a:tblGrid>
              <a:tr h="381000">
                <a:tc>
                  <a:txBody>
                    <a:bodyPr/>
                    <a:lstStyle/>
                    <a:p>
                      <a:pPr indent="0" lvl="0" marL="0" rtl="0" algn="l">
                        <a:spcBef>
                          <a:spcPts val="0"/>
                        </a:spcBef>
                        <a:spcAft>
                          <a:spcPts val="0"/>
                        </a:spcAft>
                        <a:buNone/>
                      </a:pPr>
                      <a:r>
                        <a:rPr lang="en">
                          <a:latin typeface="Lato"/>
                          <a:ea typeface="Lato"/>
                          <a:cs typeface="Lato"/>
                          <a:sym typeface="Lato"/>
                        </a:rPr>
                        <a:t>Task</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
                          <a:latin typeface="Lato"/>
                          <a:ea typeface="Lato"/>
                          <a:cs typeface="Lato"/>
                          <a:sym typeface="Lato"/>
                        </a:rPr>
                        <a:t>Time It Will Take</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1000">
                <a:tc>
                  <a:txBody>
                    <a:bodyPr/>
                    <a:lstStyle/>
                    <a:p>
                      <a:pPr indent="-317500" lvl="0" marL="457200" rtl="0" algn="l">
                        <a:spcBef>
                          <a:spcPts val="0"/>
                        </a:spcBef>
                        <a:spcAft>
                          <a:spcPts val="0"/>
                        </a:spcAft>
                        <a:buSzPts val="1400"/>
                        <a:buFont typeface="Lato"/>
                        <a:buChar char="❏"/>
                      </a:pPr>
                      <a:r>
                        <a:rPr lang="en">
                          <a:latin typeface="Lato"/>
                          <a:ea typeface="Lato"/>
                          <a:cs typeface="Lato"/>
                          <a:sym typeface="Lato"/>
                        </a:rPr>
                        <a:t>Vacuum. This must be done at the end of the shift, just after the store closes.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
                          <a:latin typeface="Lato"/>
                          <a:ea typeface="Lato"/>
                          <a:cs typeface="Lato"/>
                          <a:sym typeface="Lato"/>
                        </a:rPr>
                        <a:t>(45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1000">
                <a:tc>
                  <a:txBody>
                    <a:bodyPr/>
                    <a:lstStyle/>
                    <a:p>
                      <a:pPr indent="-317500" lvl="0" marL="457200" rtl="0" algn="l">
                        <a:spcBef>
                          <a:spcPts val="0"/>
                        </a:spcBef>
                        <a:spcAft>
                          <a:spcPts val="0"/>
                        </a:spcAft>
                        <a:buSzPts val="1400"/>
                        <a:buFont typeface="Lato"/>
                        <a:buChar char="❏"/>
                      </a:pPr>
                      <a:r>
                        <a:rPr lang="en">
                          <a:latin typeface="Lato"/>
                          <a:ea typeface="Lato"/>
                          <a:cs typeface="Lato"/>
                          <a:sym typeface="Lato"/>
                        </a:rPr>
                        <a:t>Clean mirrors. This must be done just before the vacuuming.</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
                          <a:solidFill>
                            <a:schemeClr val="dk1"/>
                          </a:solidFill>
                          <a:latin typeface="Lato"/>
                          <a:ea typeface="Lato"/>
                          <a:cs typeface="Lato"/>
                          <a:sym typeface="Lato"/>
                        </a:rPr>
                        <a:t>(20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1000">
                <a:tc>
                  <a:txBody>
                    <a:bodyPr/>
                    <a:lstStyle/>
                    <a:p>
                      <a:pPr indent="-317500" lvl="0" marL="457200" rtl="0" algn="l">
                        <a:spcBef>
                          <a:spcPts val="0"/>
                        </a:spcBef>
                        <a:spcAft>
                          <a:spcPts val="0"/>
                        </a:spcAft>
                        <a:buSzPts val="1400"/>
                        <a:buFont typeface="Lato"/>
                        <a:buChar char="❏"/>
                      </a:pPr>
                      <a:r>
                        <a:rPr lang="en">
                          <a:latin typeface="Lato"/>
                          <a:ea typeface="Lato"/>
                          <a:cs typeface="Lato"/>
                          <a:sym typeface="Lato"/>
                        </a:rPr>
                        <a:t>Record items moved from stock to shelves.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
                          <a:solidFill>
                            <a:schemeClr val="dk1"/>
                          </a:solidFill>
                          <a:latin typeface="Lato"/>
                          <a:ea typeface="Lato"/>
                          <a:cs typeface="Lato"/>
                          <a:sym typeface="Lato"/>
                        </a:rPr>
                        <a:t>(50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1000">
                <a:tc>
                  <a:txBody>
                    <a:bodyPr/>
                    <a:lstStyle/>
                    <a:p>
                      <a:pPr indent="-317500" lvl="0" marL="457200" rtl="0" algn="l">
                        <a:spcBef>
                          <a:spcPts val="0"/>
                        </a:spcBef>
                        <a:spcAft>
                          <a:spcPts val="0"/>
                        </a:spcAft>
                        <a:buSzPts val="1400"/>
                        <a:buFont typeface="Lato"/>
                        <a:buChar char="❏"/>
                      </a:pPr>
                      <a:r>
                        <a:rPr lang="en">
                          <a:latin typeface="Lato"/>
                          <a:ea typeface="Lato"/>
                          <a:cs typeface="Lato"/>
                          <a:sym typeface="Lato"/>
                        </a:rPr>
                        <a:t>Wipe down counters with damp cloth. This must be done at the end of the shift.</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
                          <a:solidFill>
                            <a:schemeClr val="dk1"/>
                          </a:solidFill>
                          <a:latin typeface="Lato"/>
                          <a:ea typeface="Lato"/>
                          <a:cs typeface="Lato"/>
                          <a:sym typeface="Lato"/>
                        </a:rPr>
                        <a:t>(15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1000">
                <a:tc>
                  <a:txBody>
                    <a:bodyPr/>
                    <a:lstStyle/>
                    <a:p>
                      <a:pPr indent="-317500" lvl="0" marL="457200" rtl="0" algn="l">
                        <a:spcBef>
                          <a:spcPts val="0"/>
                        </a:spcBef>
                        <a:spcAft>
                          <a:spcPts val="0"/>
                        </a:spcAft>
                        <a:buSzPts val="1400"/>
                        <a:buFont typeface="Lato"/>
                        <a:buChar char="❏"/>
                      </a:pPr>
                      <a:r>
                        <a:rPr lang="en">
                          <a:latin typeface="Lato"/>
                          <a:ea typeface="Lato"/>
                          <a:cs typeface="Lato"/>
                          <a:sym typeface="Lato"/>
                        </a:rPr>
                        <a:t>Empty dressing rooms and put clothes back on hangers.  This must be done throughout the shift, not necessarily for 45 consecutive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
                          <a:solidFill>
                            <a:schemeClr val="dk1"/>
                          </a:solidFill>
                          <a:latin typeface="Lato"/>
                          <a:ea typeface="Lato"/>
                          <a:cs typeface="Lato"/>
                          <a:sym typeface="Lato"/>
                        </a:rPr>
                        <a:t>(45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1000">
                <a:tc>
                  <a:txBody>
                    <a:bodyPr/>
                    <a:lstStyle/>
                    <a:p>
                      <a:pPr indent="-317500" lvl="0" marL="457200" rtl="0" algn="l">
                        <a:spcBef>
                          <a:spcPts val="0"/>
                        </a:spcBef>
                        <a:spcAft>
                          <a:spcPts val="0"/>
                        </a:spcAft>
                        <a:buSzPts val="1400"/>
                        <a:buFont typeface="Lato"/>
                        <a:buChar char="❏"/>
                      </a:pPr>
                      <a:r>
                        <a:rPr lang="en">
                          <a:latin typeface="Lato"/>
                          <a:ea typeface="Lato"/>
                          <a:cs typeface="Lato"/>
                          <a:sym typeface="Lato"/>
                        </a:rPr>
                        <a:t>Water plants.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
                          <a:solidFill>
                            <a:schemeClr val="dk1"/>
                          </a:solidFill>
                          <a:latin typeface="Lato"/>
                          <a:ea typeface="Lato"/>
                          <a:cs typeface="Lato"/>
                          <a:sym typeface="Lato"/>
                        </a:rPr>
                        <a:t>(10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1000">
                <a:tc>
                  <a:txBody>
                    <a:bodyPr/>
                    <a:lstStyle/>
                    <a:p>
                      <a:pPr indent="-317500" lvl="0" marL="457200" rtl="0" algn="l">
                        <a:spcBef>
                          <a:spcPts val="0"/>
                        </a:spcBef>
                        <a:spcAft>
                          <a:spcPts val="0"/>
                        </a:spcAft>
                        <a:buSzPts val="1400"/>
                        <a:buFont typeface="Lato"/>
                        <a:buChar char="❏"/>
                      </a:pPr>
                      <a:r>
                        <a:rPr lang="en">
                          <a:latin typeface="Lato"/>
                          <a:ea typeface="Lato"/>
                          <a:cs typeface="Lato"/>
                          <a:sym typeface="Lato"/>
                        </a:rPr>
                        <a:t>Create signs for a big sale.</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
                          <a:solidFill>
                            <a:schemeClr val="dk1"/>
                          </a:solidFill>
                          <a:latin typeface="Lato"/>
                          <a:ea typeface="Lato"/>
                          <a:cs typeface="Lato"/>
                          <a:sym typeface="Lato"/>
                        </a:rPr>
                        <a:t>(45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1000">
                <a:tc>
                  <a:txBody>
                    <a:bodyPr/>
                    <a:lstStyle/>
                    <a:p>
                      <a:pPr indent="-317500" lvl="0" marL="457200" rtl="0" algn="l">
                        <a:spcBef>
                          <a:spcPts val="0"/>
                        </a:spcBef>
                        <a:spcAft>
                          <a:spcPts val="0"/>
                        </a:spcAft>
                        <a:buSzPts val="1400"/>
                        <a:buFont typeface="Lato"/>
                        <a:buChar char="❏"/>
                      </a:pPr>
                      <a:r>
                        <a:rPr lang="en">
                          <a:latin typeface="Lato"/>
                          <a:ea typeface="Lato"/>
                          <a:cs typeface="Lato"/>
                          <a:sym typeface="Lato"/>
                        </a:rPr>
                        <a:t>Refold clothes on shelves. This must be done throughout the shift and at the end, not necessarily for 45 consecutive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
                          <a:latin typeface="Lato"/>
                          <a:ea typeface="Lato"/>
                          <a:cs typeface="Lato"/>
                          <a:sym typeface="Lato"/>
                        </a:rPr>
                        <a:t>(45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61" name="Google Shape;61;p13"/>
          <p:cNvSpPr txBox="1"/>
          <p:nvPr/>
        </p:nvSpPr>
        <p:spPr>
          <a:xfrm>
            <a:off x="2922300" y="2575163"/>
            <a:ext cx="1927800" cy="415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500">
                <a:latin typeface="Lato"/>
                <a:ea typeface="Lato"/>
                <a:cs typeface="Lato"/>
                <a:sym typeface="Lato"/>
              </a:rPr>
              <a:t>To Do List:</a:t>
            </a:r>
            <a:endParaRPr b="1" sz="1500">
              <a:latin typeface="Lato"/>
              <a:ea typeface="Lato"/>
              <a:cs typeface="Lato"/>
              <a:sym typeface="Lato"/>
            </a:endParaRPr>
          </a:p>
        </p:txBody>
      </p:sp>
      <p:sp>
        <p:nvSpPr>
          <p:cNvPr id="62" name="Google Shape;62;p13"/>
          <p:cNvSpPr txBox="1"/>
          <p:nvPr/>
        </p:nvSpPr>
        <p:spPr>
          <a:xfrm>
            <a:off x="994500" y="8326825"/>
            <a:ext cx="3133800" cy="384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300">
                <a:latin typeface="Lato"/>
                <a:ea typeface="Lato"/>
                <a:cs typeface="Lato"/>
                <a:sym typeface="Lato"/>
              </a:rPr>
              <a:t>How will I get these tasks completed?</a:t>
            </a:r>
            <a:endParaRPr sz="1300">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