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77"/>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9F29A03-2E82-4E19-BF7D-3974F30DD788}">
  <a:tblStyle styleId="{A9F29A03-2E82-4E19-BF7D-3974F30DD78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snapToGrid="0">
      <p:cViewPr>
        <p:scale>
          <a:sx n="174" d="100"/>
          <a:sy n="174" d="100"/>
        </p:scale>
        <p:origin x="1136" y="14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5" name="Google Shape;55;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6" name="Google Shape;56;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rgbClr val="FFFFFF"/>
                </a:solidFill>
                <a:latin typeface="Lato"/>
                <a:ea typeface="Lato"/>
                <a:cs typeface="Lato"/>
                <a:sym typeface="Lato"/>
              </a:rPr>
              <a:t>GOAL SETTING | DEFINING GOALS</a:t>
            </a:r>
            <a:endParaRPr sz="1100" b="1">
              <a:solidFill>
                <a:srgbClr val="FFFFFF"/>
              </a:solidFill>
              <a:latin typeface="Lato"/>
              <a:ea typeface="Lato"/>
              <a:cs typeface="Lato"/>
              <a:sym typeface="Lato"/>
            </a:endParaRPr>
          </a:p>
        </p:txBody>
      </p:sp>
      <p:sp>
        <p:nvSpPr>
          <p:cNvPr id="58" name="Google Shape;58;p13"/>
          <p:cNvSpPr txBox="1"/>
          <p:nvPr/>
        </p:nvSpPr>
        <p:spPr>
          <a:xfrm>
            <a:off x="1158000" y="848339"/>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dirty="0">
                <a:latin typeface="Lato"/>
                <a:ea typeface="Lato"/>
                <a:cs typeface="Lato"/>
                <a:sym typeface="Lato"/>
              </a:rPr>
              <a:t>VALID GOALS</a:t>
            </a:r>
            <a:endParaRPr sz="4200" dirty="0">
              <a:latin typeface="Lato"/>
              <a:ea typeface="Lato"/>
              <a:cs typeface="Lato"/>
              <a:sym typeface="Lato"/>
            </a:endParaRPr>
          </a:p>
        </p:txBody>
      </p:sp>
      <p:sp>
        <p:nvSpPr>
          <p:cNvPr id="59" name="Google Shape;59;p13"/>
          <p:cNvSpPr txBox="1"/>
          <p:nvPr/>
        </p:nvSpPr>
        <p:spPr>
          <a:xfrm>
            <a:off x="918150" y="1637713"/>
            <a:ext cx="5981100" cy="581700"/>
          </a:xfrm>
          <a:prstGeom prst="rect">
            <a:avLst/>
          </a:prstGeom>
          <a:noFill/>
          <a:ln>
            <a:noFill/>
          </a:ln>
        </p:spPr>
        <p:txBody>
          <a:bodyPr spcFirstLastPara="1" wrap="square" lIns="91425" tIns="91425" rIns="91425" bIns="91425" anchor="t" anchorCtr="0">
            <a:spAutoFit/>
          </a:bodyPr>
          <a:lstStyle/>
          <a:p>
            <a:pPr marL="114300" lvl="0" indent="0" algn="just" rtl="0">
              <a:lnSpc>
                <a:spcPct val="115000"/>
              </a:lnSpc>
              <a:spcBef>
                <a:spcPts val="0"/>
              </a:spcBef>
              <a:spcAft>
                <a:spcPts val="0"/>
              </a:spcAft>
              <a:buNone/>
            </a:pPr>
            <a:r>
              <a:rPr lang="en" sz="1200" b="1">
                <a:solidFill>
                  <a:schemeClr val="dk1"/>
                </a:solidFill>
                <a:latin typeface="Lato"/>
                <a:ea typeface="Lato"/>
                <a:cs typeface="Lato"/>
                <a:sym typeface="Lato"/>
              </a:rPr>
              <a:t>List three goals in the left column. Evaluate them, one by one, by answering yes or no to each question. If the answer “no” ever occurs, revise the goal to make it valid.</a:t>
            </a:r>
            <a:endParaRPr/>
          </a:p>
        </p:txBody>
      </p:sp>
      <p:pic>
        <p:nvPicPr>
          <p:cNvPr id="60" name="Google Shape;60;p13"/>
          <p:cNvPicPr preferRelativeResize="0"/>
          <p:nvPr/>
        </p:nvPicPr>
        <p:blipFill>
          <a:blip r:embed="rId4">
            <a:alphaModFix/>
          </a:blip>
          <a:stretch>
            <a:fillRect/>
          </a:stretch>
        </p:blipFill>
        <p:spPr>
          <a:xfrm>
            <a:off x="5383367" y="2453313"/>
            <a:ext cx="1618675" cy="1115900"/>
          </a:xfrm>
          <a:prstGeom prst="rect">
            <a:avLst/>
          </a:prstGeom>
          <a:noFill/>
          <a:ln>
            <a:noFill/>
          </a:ln>
        </p:spPr>
      </p:pic>
      <p:pic>
        <p:nvPicPr>
          <p:cNvPr id="61" name="Google Shape;61;p13"/>
          <p:cNvPicPr preferRelativeResize="0"/>
          <p:nvPr/>
        </p:nvPicPr>
        <p:blipFill>
          <a:blip r:embed="rId4">
            <a:alphaModFix/>
          </a:blip>
          <a:stretch>
            <a:fillRect/>
          </a:stretch>
        </p:blipFill>
        <p:spPr>
          <a:xfrm>
            <a:off x="1003488" y="2444746"/>
            <a:ext cx="1618668" cy="1115900"/>
          </a:xfrm>
          <a:prstGeom prst="rect">
            <a:avLst/>
          </a:prstGeom>
          <a:noFill/>
          <a:ln>
            <a:noFill/>
          </a:ln>
        </p:spPr>
      </p:pic>
      <p:graphicFrame>
        <p:nvGraphicFramePr>
          <p:cNvPr id="62" name="Google Shape;62;p13"/>
          <p:cNvGraphicFramePr/>
          <p:nvPr/>
        </p:nvGraphicFramePr>
        <p:xfrm>
          <a:off x="975000" y="3585621"/>
          <a:ext cx="6025775" cy="5579925"/>
        </p:xfrm>
        <a:graphic>
          <a:graphicData uri="http://schemas.openxmlformats.org/drawingml/2006/table">
            <a:tbl>
              <a:tblPr>
                <a:noFill/>
                <a:tableStyleId>{A9F29A03-2E82-4E19-BF7D-3974F30DD788}</a:tableStyleId>
              </a:tblPr>
              <a:tblGrid>
                <a:gridCol w="1691650">
                  <a:extLst>
                    <a:ext uri="{9D8B030D-6E8A-4147-A177-3AD203B41FA5}">
                      <a16:colId xmlns:a16="http://schemas.microsoft.com/office/drawing/2014/main" val="20000"/>
                    </a:ext>
                  </a:extLst>
                </a:gridCol>
                <a:gridCol w="680350">
                  <a:extLst>
                    <a:ext uri="{9D8B030D-6E8A-4147-A177-3AD203B41FA5}">
                      <a16:colId xmlns:a16="http://schemas.microsoft.com/office/drawing/2014/main" val="20001"/>
                    </a:ext>
                  </a:extLst>
                </a:gridCol>
                <a:gridCol w="680350">
                  <a:extLst>
                    <a:ext uri="{9D8B030D-6E8A-4147-A177-3AD203B41FA5}">
                      <a16:colId xmlns:a16="http://schemas.microsoft.com/office/drawing/2014/main" val="20002"/>
                    </a:ext>
                  </a:extLst>
                </a:gridCol>
                <a:gridCol w="680350">
                  <a:extLst>
                    <a:ext uri="{9D8B030D-6E8A-4147-A177-3AD203B41FA5}">
                      <a16:colId xmlns:a16="http://schemas.microsoft.com/office/drawing/2014/main" val="20003"/>
                    </a:ext>
                  </a:extLst>
                </a:gridCol>
                <a:gridCol w="680350">
                  <a:extLst>
                    <a:ext uri="{9D8B030D-6E8A-4147-A177-3AD203B41FA5}">
                      <a16:colId xmlns:a16="http://schemas.microsoft.com/office/drawing/2014/main" val="20004"/>
                    </a:ext>
                  </a:extLst>
                </a:gridCol>
                <a:gridCol w="1612725">
                  <a:extLst>
                    <a:ext uri="{9D8B030D-6E8A-4147-A177-3AD203B41FA5}">
                      <a16:colId xmlns:a16="http://schemas.microsoft.com/office/drawing/2014/main" val="20005"/>
                    </a:ext>
                  </a:extLst>
                </a:gridCol>
              </a:tblGrid>
              <a:tr h="1859975">
                <a:tc>
                  <a:txBody>
                    <a:bodyPr/>
                    <a:lstStyle/>
                    <a:p>
                      <a:pPr marL="0" lvl="0" indent="0" algn="l" rtl="0">
                        <a:spcBef>
                          <a:spcPts val="0"/>
                        </a:spcBef>
                        <a:spcAft>
                          <a:spcPts val="0"/>
                        </a:spcAft>
                        <a:buNone/>
                      </a:pPr>
                      <a:r>
                        <a:rPr lang="en" b="1">
                          <a:latin typeface="Lato"/>
                          <a:ea typeface="Lato"/>
                          <a:cs typeface="Lato"/>
                          <a:sym typeface="Lato"/>
                        </a:rPr>
                        <a:t>1.</a:t>
                      </a:r>
                      <a:endParaRPr b="1">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859975">
                <a:tc>
                  <a:txBody>
                    <a:bodyPr/>
                    <a:lstStyle/>
                    <a:p>
                      <a:pPr marL="0" lvl="0" indent="0" algn="l" rtl="0">
                        <a:spcBef>
                          <a:spcPts val="0"/>
                        </a:spcBef>
                        <a:spcAft>
                          <a:spcPts val="0"/>
                        </a:spcAft>
                        <a:buNone/>
                      </a:pPr>
                      <a:r>
                        <a:rPr lang="en" b="1">
                          <a:latin typeface="Lato"/>
                          <a:ea typeface="Lato"/>
                          <a:cs typeface="Lato"/>
                          <a:sym typeface="Lato"/>
                        </a:rPr>
                        <a:t>2.</a:t>
                      </a:r>
                      <a:endParaRPr b="1">
                        <a:latin typeface="Lato"/>
                        <a:ea typeface="Lato"/>
                        <a:cs typeface="Lato"/>
                        <a:sym typeface="Lato"/>
                      </a:endParaRPr>
                    </a:p>
                    <a:p>
                      <a:pPr marL="0" lvl="0" indent="0" algn="l" rtl="0">
                        <a:spcBef>
                          <a:spcPts val="0"/>
                        </a:spcBef>
                        <a:spcAft>
                          <a:spcPts val="0"/>
                        </a:spcAft>
                        <a:buNone/>
                      </a:pPr>
                      <a:endParaRPr b="1">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859975">
                <a:tc>
                  <a:txBody>
                    <a:bodyPr/>
                    <a:lstStyle/>
                    <a:p>
                      <a:pPr marL="0" lvl="0" indent="0" algn="l" rtl="0">
                        <a:spcBef>
                          <a:spcPts val="0"/>
                        </a:spcBef>
                        <a:spcAft>
                          <a:spcPts val="0"/>
                        </a:spcAft>
                        <a:buNone/>
                      </a:pPr>
                      <a:r>
                        <a:rPr lang="en" b="1">
                          <a:latin typeface="Lato"/>
                          <a:ea typeface="Lato"/>
                          <a:cs typeface="Lato"/>
                          <a:sym typeface="Lato"/>
                        </a:rPr>
                        <a:t>3.</a:t>
                      </a:r>
                      <a:endParaRPr b="1">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3" name="Google Shape;63;p13"/>
          <p:cNvSpPr txBox="1"/>
          <p:nvPr/>
        </p:nvSpPr>
        <p:spPr>
          <a:xfrm>
            <a:off x="1395665" y="2748235"/>
            <a:ext cx="822900" cy="484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950" b="1" dirty="0">
                <a:latin typeface="Lato"/>
                <a:ea typeface="Lato"/>
                <a:cs typeface="Lato"/>
                <a:sym typeface="Lato"/>
              </a:rPr>
              <a:t>Goals</a:t>
            </a:r>
            <a:endParaRPr sz="1950" b="1" dirty="0">
              <a:latin typeface="Lato"/>
              <a:ea typeface="Lato"/>
              <a:cs typeface="Lato"/>
              <a:sym typeface="Lato"/>
            </a:endParaRPr>
          </a:p>
        </p:txBody>
      </p:sp>
      <p:sp>
        <p:nvSpPr>
          <p:cNvPr id="64" name="Google Shape;64;p13"/>
          <p:cNvSpPr txBox="1"/>
          <p:nvPr/>
        </p:nvSpPr>
        <p:spPr>
          <a:xfrm>
            <a:off x="5660754" y="2618713"/>
            <a:ext cx="1088400" cy="785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950" b="1" dirty="0">
                <a:latin typeface="Lato"/>
                <a:ea typeface="Lato"/>
                <a:cs typeface="Lato"/>
                <a:sym typeface="Lato"/>
              </a:rPr>
              <a:t>Revised Goals</a:t>
            </a:r>
            <a:endParaRPr sz="1950" b="1" dirty="0">
              <a:latin typeface="Lato"/>
              <a:ea typeface="Lato"/>
              <a:cs typeface="Lato"/>
              <a:sym typeface="Lato"/>
            </a:endParaRPr>
          </a:p>
        </p:txBody>
      </p:sp>
      <p:sp>
        <p:nvSpPr>
          <p:cNvPr id="65" name="Google Shape;65;p13"/>
          <p:cNvSpPr/>
          <p:nvPr/>
        </p:nvSpPr>
        <p:spPr>
          <a:xfrm>
            <a:off x="4025875" y="2444746"/>
            <a:ext cx="478182" cy="1136529"/>
          </a:xfrm>
          <a:custGeom>
            <a:avLst/>
            <a:gdLst/>
            <a:ahLst/>
            <a:cxnLst/>
            <a:rect l="l" t="t" r="r" b="b"/>
            <a:pathLst>
              <a:path w="17821" h="42495" extrusionOk="0">
                <a:moveTo>
                  <a:pt x="0" y="42495"/>
                </a:moveTo>
                <a:lnTo>
                  <a:pt x="0" y="31186"/>
                </a:lnTo>
                <a:lnTo>
                  <a:pt x="17821" y="0"/>
                </a:lnTo>
              </a:path>
            </a:pathLst>
          </a:custGeom>
          <a:noFill/>
          <a:ln w="9525" cap="flat" cmpd="sng">
            <a:solidFill>
              <a:schemeClr val="dk2"/>
            </a:solidFill>
            <a:prstDash val="solid"/>
            <a:round/>
            <a:headEnd type="none" w="med" len="med"/>
            <a:tailEnd type="none" w="med" len="med"/>
          </a:ln>
        </p:spPr>
      </p:sp>
      <p:sp>
        <p:nvSpPr>
          <p:cNvPr id="66" name="Google Shape;66;p13"/>
          <p:cNvSpPr/>
          <p:nvPr/>
        </p:nvSpPr>
        <p:spPr>
          <a:xfrm>
            <a:off x="3348643" y="2444746"/>
            <a:ext cx="478182" cy="1136529"/>
          </a:xfrm>
          <a:custGeom>
            <a:avLst/>
            <a:gdLst/>
            <a:ahLst/>
            <a:cxnLst/>
            <a:rect l="l" t="t" r="r" b="b"/>
            <a:pathLst>
              <a:path w="17821" h="42495" extrusionOk="0">
                <a:moveTo>
                  <a:pt x="0" y="42495"/>
                </a:moveTo>
                <a:lnTo>
                  <a:pt x="0" y="31186"/>
                </a:lnTo>
                <a:lnTo>
                  <a:pt x="17821" y="0"/>
                </a:lnTo>
              </a:path>
            </a:pathLst>
          </a:custGeom>
          <a:noFill/>
          <a:ln w="9525" cap="flat" cmpd="sng">
            <a:solidFill>
              <a:schemeClr val="dk2"/>
            </a:solidFill>
            <a:prstDash val="solid"/>
            <a:round/>
            <a:headEnd type="none" w="med" len="med"/>
            <a:tailEnd type="none" w="med" len="med"/>
          </a:ln>
        </p:spPr>
      </p:sp>
      <p:sp>
        <p:nvSpPr>
          <p:cNvPr id="67" name="Google Shape;67;p13"/>
          <p:cNvSpPr/>
          <p:nvPr/>
        </p:nvSpPr>
        <p:spPr>
          <a:xfrm>
            <a:off x="2670502" y="2444746"/>
            <a:ext cx="478182" cy="1136529"/>
          </a:xfrm>
          <a:custGeom>
            <a:avLst/>
            <a:gdLst/>
            <a:ahLst/>
            <a:cxnLst/>
            <a:rect l="l" t="t" r="r" b="b"/>
            <a:pathLst>
              <a:path w="17821" h="42495" extrusionOk="0">
                <a:moveTo>
                  <a:pt x="0" y="42495"/>
                </a:moveTo>
                <a:lnTo>
                  <a:pt x="0" y="31186"/>
                </a:lnTo>
                <a:lnTo>
                  <a:pt x="17821" y="0"/>
                </a:lnTo>
              </a:path>
            </a:pathLst>
          </a:custGeom>
          <a:noFill/>
          <a:ln w="9525" cap="flat" cmpd="sng">
            <a:solidFill>
              <a:schemeClr val="dk2"/>
            </a:solidFill>
            <a:prstDash val="solid"/>
            <a:round/>
            <a:headEnd type="none" w="med" len="med"/>
            <a:tailEnd type="none" w="med" len="med"/>
          </a:ln>
        </p:spPr>
      </p:sp>
      <p:sp>
        <p:nvSpPr>
          <p:cNvPr id="68" name="Google Shape;68;p13"/>
          <p:cNvSpPr/>
          <p:nvPr/>
        </p:nvSpPr>
        <p:spPr>
          <a:xfrm>
            <a:off x="4704514" y="2453608"/>
            <a:ext cx="478182" cy="1136529"/>
          </a:xfrm>
          <a:custGeom>
            <a:avLst/>
            <a:gdLst/>
            <a:ahLst/>
            <a:cxnLst/>
            <a:rect l="l" t="t" r="r" b="b"/>
            <a:pathLst>
              <a:path w="17821" h="42495" extrusionOk="0">
                <a:moveTo>
                  <a:pt x="0" y="42495"/>
                </a:moveTo>
                <a:lnTo>
                  <a:pt x="0" y="31186"/>
                </a:lnTo>
                <a:lnTo>
                  <a:pt x="17821" y="0"/>
                </a:lnTo>
              </a:path>
            </a:pathLst>
          </a:custGeom>
          <a:noFill/>
          <a:ln w="9525" cap="flat" cmpd="sng">
            <a:solidFill>
              <a:schemeClr val="dk2"/>
            </a:solidFill>
            <a:prstDash val="solid"/>
            <a:round/>
            <a:headEnd type="none" w="med" len="med"/>
            <a:tailEnd type="none" w="med" len="med"/>
          </a:ln>
        </p:spPr>
      </p:sp>
      <p:sp>
        <p:nvSpPr>
          <p:cNvPr id="69" name="Google Shape;69;p13"/>
          <p:cNvSpPr txBox="1"/>
          <p:nvPr/>
        </p:nvSpPr>
        <p:spPr>
          <a:xfrm rot="-3786267">
            <a:off x="2502956" y="2813670"/>
            <a:ext cx="1302487" cy="35393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Lato"/>
                <a:ea typeface="Lato"/>
                <a:cs typeface="Lato"/>
                <a:sym typeface="Lato"/>
              </a:rPr>
              <a:t>Is it personal?</a:t>
            </a:r>
            <a:endParaRPr sz="1100" b="1">
              <a:latin typeface="Lato"/>
              <a:ea typeface="Lato"/>
              <a:cs typeface="Lato"/>
              <a:sym typeface="Lato"/>
            </a:endParaRPr>
          </a:p>
        </p:txBody>
      </p:sp>
      <p:sp>
        <p:nvSpPr>
          <p:cNvPr id="70" name="Google Shape;70;p13"/>
          <p:cNvSpPr txBox="1"/>
          <p:nvPr/>
        </p:nvSpPr>
        <p:spPr>
          <a:xfrm rot="-3786267">
            <a:off x="3166836" y="2783112"/>
            <a:ext cx="1302487" cy="35393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Lato"/>
                <a:ea typeface="Lato"/>
                <a:cs typeface="Lato"/>
                <a:sym typeface="Lato"/>
              </a:rPr>
              <a:t>Is it realistic?</a:t>
            </a:r>
            <a:endParaRPr sz="1100" b="1">
              <a:latin typeface="Lato"/>
              <a:ea typeface="Lato"/>
              <a:cs typeface="Lato"/>
              <a:sym typeface="Lato"/>
            </a:endParaRPr>
          </a:p>
        </p:txBody>
      </p:sp>
      <p:sp>
        <p:nvSpPr>
          <p:cNvPr id="71" name="Google Shape;71;p13"/>
          <p:cNvSpPr txBox="1"/>
          <p:nvPr/>
        </p:nvSpPr>
        <p:spPr>
          <a:xfrm rot="-3786267">
            <a:off x="3887075" y="2558857"/>
            <a:ext cx="1302487" cy="69257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Lato"/>
                <a:ea typeface="Lato"/>
                <a:cs typeface="Lato"/>
                <a:sym typeface="Lato"/>
              </a:rPr>
              <a:t>Are the consequences positive?</a:t>
            </a:r>
            <a:endParaRPr sz="1100" b="1">
              <a:latin typeface="Lato"/>
              <a:ea typeface="Lato"/>
              <a:cs typeface="Lato"/>
              <a:sym typeface="Lato"/>
            </a:endParaRPr>
          </a:p>
        </p:txBody>
      </p:sp>
      <p:sp>
        <p:nvSpPr>
          <p:cNvPr id="72" name="Google Shape;72;p13"/>
          <p:cNvSpPr txBox="1"/>
          <p:nvPr/>
        </p:nvSpPr>
        <p:spPr>
          <a:xfrm rot="-3786066">
            <a:off x="4587567" y="2760698"/>
            <a:ext cx="1082186" cy="52325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Lato"/>
                <a:ea typeface="Lato"/>
                <a:cs typeface="Lato"/>
                <a:sym typeface="Lato"/>
              </a:rPr>
              <a:t>Does it have a deadline?</a:t>
            </a:r>
            <a:endParaRPr sz="1100" b="1">
              <a:latin typeface="Lato"/>
              <a:ea typeface="Lato"/>
              <a:cs typeface="Lato"/>
              <a:sym typeface="Lato"/>
            </a:endParaRPr>
          </a:p>
        </p:txBody>
      </p:sp>
      <p:cxnSp>
        <p:nvCxnSpPr>
          <p:cNvPr id="73" name="Google Shape;73;p13"/>
          <p:cNvCxnSpPr/>
          <p:nvPr/>
        </p:nvCxnSpPr>
        <p:spPr>
          <a:xfrm rot="10800000">
            <a:off x="5389032" y="3315600"/>
            <a:ext cx="0" cy="2571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Words>
  <Application>Microsoft Macintosh PowerPoint</Application>
  <PresentationFormat>Custom</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Vincenzo Capone</cp:lastModifiedBy>
  <cp:revision>1</cp:revision>
  <dcterms:modified xsi:type="dcterms:W3CDTF">2022-09-23T16:12:02Z</dcterms:modified>
</cp:coreProperties>
</file>