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4D90E24-20A8-4D43-B0D7-64D17AA0B265}">
  <a:tblStyle styleId="{94D90E24-20A8-4D43-B0D7-64D17AA0B26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FFFFFF"/>
                </a:solidFill>
                <a:latin typeface="Lato"/>
                <a:ea typeface="Lato"/>
                <a:cs typeface="Lato"/>
                <a:sym typeface="Lato"/>
              </a:rPr>
              <a:t>GOAL SETTING | TAKING ACTION</a:t>
            </a:r>
            <a:endParaRPr b="1" sz="1100">
              <a:solidFill>
                <a:srgbClr val="FFFFFF"/>
              </a:solidFill>
              <a:latin typeface="Lato"/>
              <a:ea typeface="Lato"/>
              <a:cs typeface="Lato"/>
              <a:sym typeface="Lato"/>
            </a:endParaRPr>
          </a:p>
        </p:txBody>
      </p:sp>
      <p:sp>
        <p:nvSpPr>
          <p:cNvPr id="58" name="Google Shape;58;p13"/>
          <p:cNvSpPr txBox="1"/>
          <p:nvPr/>
        </p:nvSpPr>
        <p:spPr>
          <a:xfrm>
            <a:off x="1158000" y="87808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A SELF SURVEY</a:t>
            </a:r>
            <a:endParaRPr sz="4200">
              <a:latin typeface="Lato"/>
              <a:ea typeface="Lato"/>
              <a:cs typeface="Lato"/>
              <a:sym typeface="Lato"/>
            </a:endParaRPr>
          </a:p>
        </p:txBody>
      </p:sp>
      <p:graphicFrame>
        <p:nvGraphicFramePr>
          <p:cNvPr id="59" name="Google Shape;59;p13"/>
          <p:cNvGraphicFramePr/>
          <p:nvPr/>
        </p:nvGraphicFramePr>
        <p:xfrm>
          <a:off x="918125" y="2291325"/>
          <a:ext cx="3000000" cy="3000000"/>
        </p:xfrm>
        <a:graphic>
          <a:graphicData uri="http://schemas.openxmlformats.org/drawingml/2006/table">
            <a:tbl>
              <a:tblPr>
                <a:noFill/>
                <a:tableStyleId>{94D90E24-20A8-4D43-B0D7-64D17AA0B265}</a:tableStyleId>
              </a:tblPr>
              <a:tblGrid>
                <a:gridCol w="3331225"/>
                <a:gridCol w="662475"/>
                <a:gridCol w="662475"/>
                <a:gridCol w="662475"/>
                <a:gridCol w="662475"/>
              </a:tblGrid>
              <a:tr h="548625">
                <a:tc>
                  <a:txBody>
                    <a:bodyPr/>
                    <a:lstStyle/>
                    <a:p>
                      <a:pPr indent="-304800" lvl="0" marL="457200" rtl="0" algn="l">
                        <a:spcBef>
                          <a:spcPts val="0"/>
                        </a:spcBef>
                        <a:spcAft>
                          <a:spcPts val="0"/>
                        </a:spcAft>
                        <a:buSzPts val="1200"/>
                        <a:buFont typeface="Lato"/>
                        <a:buAutoNum type="arabicPeriod"/>
                      </a:pPr>
                      <a:r>
                        <a:rPr lang="en" sz="1200">
                          <a:latin typeface="Lato"/>
                          <a:ea typeface="Lato"/>
                          <a:cs typeface="Lato"/>
                          <a:sym typeface="Lato"/>
                        </a:rPr>
                        <a:t>you’re afraid that you won’t be good enough?</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2"/>
                      </a:pPr>
                      <a:r>
                        <a:rPr lang="en" sz="1200">
                          <a:latin typeface="Lato"/>
                          <a:ea typeface="Lato"/>
                          <a:cs typeface="Lato"/>
                          <a:sym typeface="Lato"/>
                        </a:rPr>
                        <a:t>a family member will put you down?</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3"/>
                      </a:pPr>
                      <a:r>
                        <a:rPr lang="en" sz="1200">
                          <a:latin typeface="Lato"/>
                          <a:ea typeface="Lato"/>
                          <a:cs typeface="Lato"/>
                          <a:sym typeface="Lato"/>
                        </a:rPr>
                        <a:t>you just wanted to please someone else?</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4"/>
                      </a:pPr>
                      <a:r>
                        <a:rPr lang="en" sz="1200">
                          <a:latin typeface="Lato"/>
                          <a:ea typeface="Lato"/>
                          <a:cs typeface="Lato"/>
                          <a:sym typeface="Lato"/>
                        </a:rPr>
                        <a:t>friends will think you’ve become weird?</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5"/>
                      </a:pPr>
                      <a:r>
                        <a:rPr lang="en" sz="1200">
                          <a:latin typeface="Lato"/>
                          <a:ea typeface="Lato"/>
                          <a:cs typeface="Lato"/>
                          <a:sym typeface="Lato"/>
                        </a:rPr>
                        <a:t>you’ve said “I will” to too many things already?</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6"/>
                      </a:pPr>
                      <a:r>
                        <a:rPr lang="en" sz="1200">
                          <a:latin typeface="Lato"/>
                          <a:ea typeface="Lato"/>
                          <a:cs typeface="Lato"/>
                          <a:sym typeface="Lato"/>
                        </a:rPr>
                        <a:t>you have trouble saying no to some people?</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7"/>
                      </a:pPr>
                      <a:r>
                        <a:rPr lang="en" sz="1200">
                          <a:latin typeface="Lato"/>
                          <a:ea typeface="Lato"/>
                          <a:cs typeface="Lato"/>
                          <a:sym typeface="Lato"/>
                        </a:rPr>
                        <a:t>you’re not sure you can?</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8"/>
                      </a:pPr>
                      <a:r>
                        <a:rPr lang="en" sz="1200">
                          <a:latin typeface="Lato"/>
                          <a:ea typeface="Lato"/>
                          <a:cs typeface="Lato"/>
                          <a:sym typeface="Lato"/>
                        </a:rPr>
                        <a:t>you wanted to, but nobody else did?</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9"/>
                      </a:pPr>
                      <a:r>
                        <a:rPr lang="en" sz="1200">
                          <a:latin typeface="Lato"/>
                          <a:ea typeface="Lato"/>
                          <a:cs typeface="Lato"/>
                          <a:sym typeface="Lato"/>
                        </a:rPr>
                        <a:t>you didn’t want to do it in the first place?</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8625">
                <a:tc>
                  <a:txBody>
                    <a:bodyPr/>
                    <a:lstStyle/>
                    <a:p>
                      <a:pPr indent="-304800" lvl="0" marL="457200" rtl="0" algn="l">
                        <a:spcBef>
                          <a:spcPts val="0"/>
                        </a:spcBef>
                        <a:spcAft>
                          <a:spcPts val="0"/>
                        </a:spcAft>
                        <a:buSzPts val="1200"/>
                        <a:buFont typeface="Lato"/>
                        <a:buAutoNum type="arabicPeriod" startAt="10"/>
                      </a:pPr>
                      <a:r>
                        <a:rPr lang="en" sz="1200">
                          <a:latin typeface="Lato"/>
                          <a:ea typeface="Lato"/>
                          <a:cs typeface="Lato"/>
                          <a:sym typeface="Lato"/>
                        </a:rPr>
                        <a:t>you just blew it off?</a:t>
                      </a:r>
                      <a:endParaRPr sz="1200">
                        <a:latin typeface="Lato"/>
                        <a:ea typeface="Lato"/>
                        <a:cs typeface="Lato"/>
                        <a:sym typeface="Lato"/>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0" name="Google Shape;60;p13"/>
          <p:cNvGraphicFramePr/>
          <p:nvPr/>
        </p:nvGraphicFramePr>
        <p:xfrm>
          <a:off x="918138" y="1709100"/>
          <a:ext cx="3000000" cy="3000000"/>
        </p:xfrm>
        <a:graphic>
          <a:graphicData uri="http://schemas.openxmlformats.org/drawingml/2006/table">
            <a:tbl>
              <a:tblPr>
                <a:noFill/>
                <a:tableStyleId>{94D90E24-20A8-4D43-B0D7-64D17AA0B265}</a:tableStyleId>
              </a:tblPr>
              <a:tblGrid>
                <a:gridCol w="3331225"/>
              </a:tblGrid>
              <a:tr h="580725">
                <a:tc>
                  <a:txBody>
                    <a:bodyPr/>
                    <a:lstStyle/>
                    <a:p>
                      <a:pPr indent="0" lvl="0" marL="0" rtl="0" algn="l">
                        <a:spcBef>
                          <a:spcPts val="0"/>
                        </a:spcBef>
                        <a:spcAft>
                          <a:spcPts val="0"/>
                        </a:spcAft>
                        <a:buNone/>
                      </a:pPr>
                      <a:r>
                        <a:rPr lang="en" sz="1200"/>
                        <a:t>When you say “I will,” but then you </a:t>
                      </a:r>
                      <a:r>
                        <a:rPr b="1" lang="en" sz="1200"/>
                        <a:t>don’t</a:t>
                      </a:r>
                      <a:r>
                        <a:rPr lang="en" sz="1200"/>
                        <a:t>, is it because…</a:t>
                      </a:r>
                      <a:endParaRPr sz="1200"/>
                    </a:p>
                  </a:txBody>
                  <a:tcPr marT="91425" marB="91425"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1" name="Google Shape;61;p13"/>
          <p:cNvGraphicFramePr/>
          <p:nvPr/>
        </p:nvGraphicFramePr>
        <p:xfrm>
          <a:off x="4249363" y="1709110"/>
          <a:ext cx="3000000" cy="3000000"/>
        </p:xfrm>
        <a:graphic>
          <a:graphicData uri="http://schemas.openxmlformats.org/drawingml/2006/table">
            <a:tbl>
              <a:tblPr>
                <a:noFill/>
                <a:tableStyleId>{94D90E24-20A8-4D43-B0D7-64D17AA0B265}</a:tableStyleId>
              </a:tblPr>
              <a:tblGrid>
                <a:gridCol w="1324900"/>
                <a:gridCol w="1324950"/>
              </a:tblGrid>
              <a:tr h="314325">
                <a:tc>
                  <a:txBody>
                    <a:bodyPr/>
                    <a:lstStyle/>
                    <a:p>
                      <a:pPr indent="0" lvl="0" marL="0" rtl="0" algn="ctr">
                        <a:spcBef>
                          <a:spcPts val="0"/>
                        </a:spcBef>
                        <a:spcAft>
                          <a:spcPts val="0"/>
                        </a:spcAft>
                        <a:buNone/>
                      </a:pPr>
                      <a:r>
                        <a:rPr b="1" lang="en" sz="1200">
                          <a:latin typeface="Lato"/>
                          <a:ea typeface="Lato"/>
                          <a:cs typeface="Lato"/>
                          <a:sym typeface="Lato"/>
                        </a:rPr>
                        <a:t>No</a:t>
                      </a:r>
                      <a:endParaRPr b="1" sz="1200">
                        <a:latin typeface="Lato"/>
                        <a:ea typeface="Lato"/>
                        <a:cs typeface="Lato"/>
                        <a:sym typeface="Lato"/>
                      </a:endParaRPr>
                    </a:p>
                  </a:txBody>
                  <a:tcPr marT="0" marB="0"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c>
                  <a:txBody>
                    <a:bodyPr/>
                    <a:lstStyle/>
                    <a:p>
                      <a:pPr indent="0" lvl="0" marL="0" rtl="0" algn="ctr">
                        <a:spcBef>
                          <a:spcPts val="0"/>
                        </a:spcBef>
                        <a:spcAft>
                          <a:spcPts val="0"/>
                        </a:spcAft>
                        <a:buNone/>
                      </a:pPr>
                      <a:r>
                        <a:rPr b="1" lang="en" sz="1200">
                          <a:latin typeface="Lato"/>
                          <a:ea typeface="Lato"/>
                          <a:cs typeface="Lato"/>
                          <a:sym typeface="Lato"/>
                        </a:rPr>
                        <a:t>Yes</a:t>
                      </a:r>
                      <a:endParaRPr b="1" sz="1200">
                        <a:latin typeface="Lato"/>
                        <a:ea typeface="Lato"/>
                        <a:cs typeface="Lato"/>
                        <a:sym typeface="Lato"/>
                      </a:endParaRPr>
                    </a:p>
                  </a:txBody>
                  <a:tcPr marT="0" marB="0"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alpha val="0"/>
                        </a:schemeClr>
                      </a:solidFill>
                      <a:prstDash val="solid"/>
                      <a:round/>
                      <a:headEnd len="sm" w="sm" type="none"/>
                      <a:tailEnd len="sm" w="sm" type="none"/>
                    </a:lnB>
                  </a:tcPr>
                </a:tc>
              </a:tr>
            </a:tbl>
          </a:graphicData>
        </a:graphic>
      </p:graphicFrame>
      <p:graphicFrame>
        <p:nvGraphicFramePr>
          <p:cNvPr id="62" name="Google Shape;62;p13"/>
          <p:cNvGraphicFramePr/>
          <p:nvPr/>
        </p:nvGraphicFramePr>
        <p:xfrm>
          <a:off x="4249363" y="2023425"/>
          <a:ext cx="3000000" cy="3000000"/>
        </p:xfrm>
        <a:graphic>
          <a:graphicData uri="http://schemas.openxmlformats.org/drawingml/2006/table">
            <a:tbl>
              <a:tblPr>
                <a:noFill/>
                <a:tableStyleId>{94D90E24-20A8-4D43-B0D7-64D17AA0B265}</a:tableStyleId>
              </a:tblPr>
              <a:tblGrid>
                <a:gridCol w="662450"/>
                <a:gridCol w="662450"/>
                <a:gridCol w="662450"/>
                <a:gridCol w="662450"/>
              </a:tblGrid>
              <a:tr h="266400">
                <a:tc>
                  <a:txBody>
                    <a:bodyPr/>
                    <a:lstStyle/>
                    <a:p>
                      <a:pPr indent="0" lvl="0" marL="0" rtl="0" algn="ctr">
                        <a:spcBef>
                          <a:spcPts val="0"/>
                        </a:spcBef>
                        <a:spcAft>
                          <a:spcPts val="0"/>
                        </a:spcAft>
                        <a:buNone/>
                      </a:pPr>
                      <a:r>
                        <a:rPr lang="en" sz="950"/>
                        <a:t>Never</a:t>
                      </a:r>
                      <a:endParaRPr sz="950"/>
                    </a:p>
                  </a:txBody>
                  <a:tcPr marT="0" marB="0"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 sz="950"/>
                        <a:t>Sometimes</a:t>
                      </a:r>
                      <a:endParaRPr sz="950"/>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 sz="950"/>
                        <a:t>Usually</a:t>
                      </a:r>
                      <a:endParaRPr sz="950"/>
                    </a:p>
                  </a:txBody>
                  <a:tcPr marT="0" marB="0"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ctr">
                        <a:spcBef>
                          <a:spcPts val="0"/>
                        </a:spcBef>
                        <a:spcAft>
                          <a:spcPts val="0"/>
                        </a:spcAft>
                        <a:buNone/>
                      </a:pPr>
                      <a:r>
                        <a:rPr lang="en" sz="950"/>
                        <a:t>Always</a:t>
                      </a:r>
                      <a:endParaRPr sz="950"/>
                    </a:p>
                  </a:txBody>
                  <a:tcPr marT="0" marB="0" marR="91425" marL="914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alpha val="0"/>
                        </a:schemeClr>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63" name="Google Shape;63;p13"/>
          <p:cNvSpPr txBox="1"/>
          <p:nvPr/>
        </p:nvSpPr>
        <p:spPr>
          <a:xfrm rot="10800000">
            <a:off x="918138" y="7988250"/>
            <a:ext cx="5981100" cy="129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1200">
                <a:latin typeface="Lato"/>
                <a:ea typeface="Lato"/>
                <a:cs typeface="Lato"/>
                <a:sym typeface="Lato"/>
              </a:rPr>
              <a:t>If you answered yes to five or more questions, chances are you’re too hard on yourself! Ease up and stop worrying so much about what others think. Your opinion counts, too! Have a little more confidence in yourself.</a:t>
            </a:r>
            <a:endParaRPr i="1" sz="1200">
              <a:latin typeface="Lato"/>
              <a:ea typeface="Lato"/>
              <a:cs typeface="Lato"/>
              <a:sym typeface="Lato"/>
            </a:endParaRPr>
          </a:p>
          <a:p>
            <a:pPr indent="0" lvl="0" marL="0" rtl="0" algn="l">
              <a:spcBef>
                <a:spcPts val="0"/>
              </a:spcBef>
              <a:spcAft>
                <a:spcPts val="0"/>
              </a:spcAft>
              <a:buNone/>
            </a:pPr>
            <a:r>
              <a:t/>
            </a:r>
            <a:endParaRPr i="1" sz="1200">
              <a:latin typeface="Lato"/>
              <a:ea typeface="Lato"/>
              <a:cs typeface="Lato"/>
              <a:sym typeface="Lato"/>
            </a:endParaRPr>
          </a:p>
          <a:p>
            <a:pPr indent="0" lvl="0" marL="0" rtl="0" algn="l">
              <a:spcBef>
                <a:spcPts val="0"/>
              </a:spcBef>
              <a:spcAft>
                <a:spcPts val="0"/>
              </a:spcAft>
              <a:buNone/>
            </a:pPr>
            <a:r>
              <a:rPr i="1" lang="en" sz="1200">
                <a:latin typeface="Lato"/>
                <a:ea typeface="Lato"/>
                <a:cs typeface="Lato"/>
                <a:sym typeface="Lato"/>
              </a:rPr>
              <a:t>If you answered no to more than five questions, keep going for it! You might want to check that your competitive side doesn’t get the best of you.</a:t>
            </a:r>
            <a:endParaRPr i="1" sz="12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