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2ABB15-7155-4A0C-A0F3-916A36E7367F}">
  <a:tblStyle styleId="{1C2ABB15-7155-4A0C-A0F3-916A36E7367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4" d="100"/>
          <a:sy n="54" d="100"/>
        </p:scale>
        <p:origin x="1878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879830" y="286455"/>
            <a:ext cx="6039000" cy="346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COLLEGE | APPLYING TO COLLEGES, UNIVERSITIES, AND TECH SCHOOLS</a:t>
            </a:r>
            <a:endParaRPr sz="105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860375" y="739500"/>
            <a:ext cx="60390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8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COLLEGE APPLICATION PLANNER</a:t>
            </a:r>
            <a:endParaRPr sz="37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275" y="1362900"/>
            <a:ext cx="6096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latin typeface="Lato"/>
                <a:ea typeface="Lato"/>
                <a:cs typeface="Lato"/>
                <a:sym typeface="Lato"/>
              </a:rPr>
              <a:t>Directions: Write the name of one of your top college choices in each column. Fill in the dates as you complete each step.</a:t>
            </a:r>
            <a:endParaRPr sz="1200" b="1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2387389657"/>
              </p:ext>
            </p:extLst>
          </p:nvPr>
        </p:nvGraphicFramePr>
        <p:xfrm>
          <a:off x="860375" y="1948950"/>
          <a:ext cx="6038825" cy="754775"/>
        </p:xfrm>
        <a:graphic>
          <a:graphicData uri="http://schemas.openxmlformats.org/drawingml/2006/table">
            <a:tbl>
              <a:tblPr>
                <a:noFill/>
                <a:tableStyleId>{1C2ABB15-7155-4A0C-A0F3-916A36E7367F}</a:tableStyleId>
              </a:tblPr>
              <a:tblGrid>
                <a:gridCol w="2564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2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Lato"/>
                          <a:ea typeface="Lato"/>
                          <a:cs typeface="Lato"/>
                          <a:sym typeface="Lato"/>
                        </a:rPr>
                        <a:t>APPLICATION STEPS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Lato"/>
                          <a:ea typeface="Lato"/>
                          <a:cs typeface="Lato"/>
                          <a:sym typeface="Lato"/>
                        </a:rPr>
                        <a:t>COLLEGE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Lato"/>
                          <a:ea typeface="Lato"/>
                          <a:cs typeface="Lato"/>
                          <a:sym typeface="Lato"/>
                        </a:rPr>
                        <a:t>COLLEGE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COLLEGE</a:t>
                      </a:r>
                      <a:endParaRPr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1293657941"/>
              </p:ext>
            </p:extLst>
          </p:nvPr>
        </p:nvGraphicFramePr>
        <p:xfrm>
          <a:off x="860375" y="2703725"/>
          <a:ext cx="6038850" cy="3291660"/>
        </p:xfrm>
        <a:graphic>
          <a:graphicData uri="http://schemas.openxmlformats.org/drawingml/2006/table">
            <a:tbl>
              <a:tblPr>
                <a:noFill/>
                <a:tableStyleId>{1C2ABB15-7155-4A0C-A0F3-916A36E7367F}</a:tableStyleId>
              </a:tblPr>
              <a:tblGrid>
                <a:gridCol w="2564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8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i="1">
                          <a:latin typeface="Lato"/>
                          <a:ea typeface="Lato"/>
                          <a:cs typeface="Lato"/>
                          <a:sym typeface="Lato"/>
                        </a:rPr>
                        <a:t>Application requested</a:t>
                      </a:r>
                      <a:endParaRPr sz="1200"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i="1">
                          <a:latin typeface="Lato"/>
                          <a:ea typeface="Lato"/>
                          <a:cs typeface="Lato"/>
                          <a:sym typeface="Lato"/>
                        </a:rPr>
                        <a:t>Application received</a:t>
                      </a:r>
                      <a:endParaRPr sz="1200"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*APPLICATION DUE</a:t>
                      </a:r>
                      <a:endParaRPr sz="12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i="1">
                          <a:latin typeface="Lato"/>
                          <a:ea typeface="Lato"/>
                          <a:cs typeface="Lato"/>
                          <a:sym typeface="Lato"/>
                        </a:rPr>
                        <a:t>Personal data completed</a:t>
                      </a:r>
                      <a:endParaRPr sz="1200"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i="1">
                          <a:latin typeface="Lato"/>
                          <a:ea typeface="Lato"/>
                          <a:cs typeface="Lato"/>
                          <a:sym typeface="Lato"/>
                        </a:rPr>
                        <a:t>Educational data completed</a:t>
                      </a:r>
                      <a:endParaRPr sz="1200"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i="1">
                          <a:latin typeface="Lato"/>
                          <a:ea typeface="Lato"/>
                          <a:cs typeface="Lato"/>
                          <a:sym typeface="Lato"/>
                        </a:rPr>
                        <a:t>Test information completed</a:t>
                      </a:r>
                      <a:endParaRPr sz="1200"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i="1">
                          <a:latin typeface="Lato"/>
                          <a:ea typeface="Lato"/>
                          <a:cs typeface="Lato"/>
                          <a:sym typeface="Lato"/>
                        </a:rPr>
                        <a:t>Family information completed</a:t>
                      </a:r>
                      <a:endParaRPr sz="1200"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i="1">
                          <a:latin typeface="Lato"/>
                          <a:ea typeface="Lato"/>
                          <a:cs typeface="Lato"/>
                          <a:sym typeface="Lato"/>
                        </a:rPr>
                        <a:t>Honors, extracurricular completed </a:t>
                      </a:r>
                      <a:endParaRPr sz="1200"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i="1">
                          <a:latin typeface="Lato"/>
                          <a:ea typeface="Lato"/>
                          <a:cs typeface="Lato"/>
                          <a:sym typeface="Lato"/>
                        </a:rPr>
                        <a:t>Work experience completed</a:t>
                      </a:r>
                      <a:endParaRPr sz="1200"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i="1">
                          <a:latin typeface="Lato"/>
                          <a:ea typeface="Lato"/>
                          <a:cs typeface="Lato"/>
                          <a:sym typeface="Lato"/>
                        </a:rPr>
                        <a:t>Short essay 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draft 1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revised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7315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final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7315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367783222"/>
              </p:ext>
            </p:extLst>
          </p:nvPr>
        </p:nvGraphicFramePr>
        <p:xfrm>
          <a:off x="860375" y="5995375"/>
          <a:ext cx="6038850" cy="3201225"/>
        </p:xfrm>
        <a:graphic>
          <a:graphicData uri="http://schemas.openxmlformats.org/drawingml/2006/table">
            <a:tbl>
              <a:tblPr>
                <a:noFill/>
                <a:tableStyleId>{1C2ABB15-7155-4A0C-A0F3-916A36E7367F}</a:tableStyleId>
              </a:tblPr>
              <a:tblGrid>
                <a:gridCol w="2564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i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Personal statement 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outline</a:t>
                      </a:r>
                      <a:endParaRPr sz="1200"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draft 1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draft 1 revised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draft 2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draft 2 revised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draft 3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draft 3 revised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final draft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proofread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completed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APPLICATION SUBMITTED</a:t>
                      </a:r>
                      <a:endParaRPr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109</Words>
  <Application>Microsoft Office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2022-09-30T19:26:21Z</dcterms:modified>
</cp:coreProperties>
</file>