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1178EF8-DC42-4ED4-875C-128589B9823D}">
  <a:tblStyle styleId="{51178EF8-DC42-4ED4-875C-128589B9823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918275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MANAGING ANGER IN CONFLICT SITUATIONS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826675"/>
            <a:ext cx="59811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27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WIN-WIN, MY NEEDS/YOUR NEEDS</a:t>
            </a:r>
            <a:endParaRPr sz="3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18275" y="1541700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GUIDELINES</a:t>
            </a:r>
            <a:r>
              <a:rPr b="1" lang="en" sz="1300">
                <a:latin typeface="Lato"/>
                <a:ea typeface="Lato"/>
                <a:cs typeface="Lato"/>
                <a:sym typeface="Lato"/>
              </a:rPr>
              <a:t> FOR CREATING WIN-WIN SITUATIONS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313075" y="1943775"/>
            <a:ext cx="5586300" cy="30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Lato"/>
                <a:ea typeface="Lato"/>
                <a:cs typeface="Lato"/>
                <a:sym typeface="Lato"/>
              </a:rPr>
              <a:t>Choose neutral territory for a meeting.</a:t>
            </a:r>
            <a:endParaRPr sz="12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Lato"/>
                <a:ea typeface="Lato"/>
                <a:cs typeface="Lato"/>
                <a:sym typeface="Lato"/>
              </a:rPr>
              <a:t>Don’t lie or exaggerate; build trust from the start.</a:t>
            </a:r>
            <a:endParaRPr sz="12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latin typeface="Lato"/>
                <a:ea typeface="Lato"/>
                <a:cs typeface="Lato"/>
                <a:sym typeface="Lato"/>
              </a:rPr>
              <a:t>Use good nonverbal communication: make eye contact, use a non-threatening posture, and stay focused.</a:t>
            </a:r>
            <a:endParaRPr sz="12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Try to find common ground.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Be open-minded about other suggestions.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Focus on the things that are most important to you and try to determine the things that are most important to the other person.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Stay in the present; avoid bringing up past arguments.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Set a time frame that both of you agree on.</a:t>
            </a:r>
            <a:endParaRPr sz="1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Commit to a solution and don’t go back.</a:t>
            </a:r>
            <a:endParaRPr b="1" sz="13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/>
          <p:nvPr/>
        </p:nvSpPr>
        <p:spPr>
          <a:xfrm>
            <a:off x="1119428" y="2052503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/>
          <p:nvPr/>
        </p:nvSpPr>
        <p:spPr>
          <a:xfrm>
            <a:off x="1119428" y="2332084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/>
          <p:nvPr/>
        </p:nvSpPr>
        <p:spPr>
          <a:xfrm>
            <a:off x="1119428" y="2611664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1119428" y="306031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/>
          <p:nvPr/>
        </p:nvSpPr>
        <p:spPr>
          <a:xfrm>
            <a:off x="1119428" y="3382276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13"/>
          <p:cNvSpPr/>
          <p:nvPr/>
        </p:nvSpPr>
        <p:spPr>
          <a:xfrm>
            <a:off x="1119428" y="3661285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1119428" y="4118471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1119428" y="4397670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1119428" y="4686243"/>
            <a:ext cx="145800" cy="1584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 txBox="1"/>
          <p:nvPr/>
        </p:nvSpPr>
        <p:spPr>
          <a:xfrm>
            <a:off x="895650" y="5033975"/>
            <a:ext cx="59811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300">
                <a:latin typeface="Lato"/>
                <a:ea typeface="Lato"/>
                <a:cs typeface="Lato"/>
                <a:sym typeface="Lato"/>
              </a:rPr>
              <a:t>MY NEEDS/YOUR NEEDS</a:t>
            </a:r>
            <a:endParaRPr sz="13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71" name="Google Shape;71;p13"/>
          <p:cNvGraphicFramePr/>
          <p:nvPr/>
        </p:nvGraphicFramePr>
        <p:xfrm>
          <a:off x="975150" y="54019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{51178EF8-DC42-4ED4-875C-128589B9823D}</a:tableStyleId>
              </a:tblPr>
              <a:tblGrid>
                <a:gridCol w="2476475"/>
                <a:gridCol w="3504625"/>
              </a:tblGrid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is the problem?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 both sides stand to lose?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A want? Why?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B want? Why?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A need?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does Person B need?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factors for person A?*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2" name="Google Shape;72;p13"/>
          <p:cNvGraphicFramePr/>
          <p:nvPr/>
        </p:nvGraphicFramePr>
        <p:xfrm>
          <a:off x="1088850" y="7699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{51178EF8-DC42-4ED4-875C-128589B9823D}</a:tableStyleId>
              </a:tblPr>
              <a:tblGrid>
                <a:gridCol w="5867400"/>
              </a:tblGrid>
              <a:tr h="21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3" name="Google Shape;73;p13"/>
          <p:cNvGraphicFramePr/>
          <p:nvPr/>
        </p:nvGraphicFramePr>
        <p:xfrm>
          <a:off x="975150" y="7973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{51178EF8-DC42-4ED4-875C-128589B9823D}</a:tableStyleId>
              </a:tblPr>
              <a:tblGrid>
                <a:gridCol w="2476475"/>
                <a:gridCol w="3504625"/>
              </a:tblGrid>
              <a:tr h="32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Other factors for person B?*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4" name="Google Shape;74;p13"/>
          <p:cNvGraphicFramePr/>
          <p:nvPr/>
        </p:nvGraphicFramePr>
        <p:xfrm>
          <a:off x="1088850" y="8301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{51178EF8-DC42-4ED4-875C-128589B9823D}</a:tableStyleId>
              </a:tblPr>
              <a:tblGrid>
                <a:gridCol w="5867400"/>
              </a:tblGrid>
              <a:tr h="210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5" name="Google Shape;75;p13"/>
          <p:cNvSpPr txBox="1"/>
          <p:nvPr/>
        </p:nvSpPr>
        <p:spPr>
          <a:xfrm>
            <a:off x="1032000" y="8757500"/>
            <a:ext cx="59811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1200">
                <a:latin typeface="Lato"/>
                <a:ea typeface="Lato"/>
                <a:cs typeface="Lato"/>
                <a:sym typeface="Lato"/>
              </a:rPr>
              <a:t>*Other factors that motivate people may include a need to be in control, a need for money, and a need to feel recognized or loved.</a:t>
            </a:r>
            <a:endParaRPr i="1"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