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10058400" cx="7772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315F07FA-0F4C-4CA8-BBCB-9443CF6F0026}">
  <a:tblStyle styleId="{315F07FA-0F4C-4CA8-BBCB-9443CF6F002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718750" y="3640663"/>
            <a:ext cx="6629100" cy="5580900"/>
          </a:xfrm>
          <a:prstGeom prst="rect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6B5284"/>
          </a:solidFill>
          <a:ln cap="flat" cmpd="sng" w="9525">
            <a:solidFill>
              <a:srgbClr val="6B5284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8" name="Google Shape;58;p13"/>
          <p:cNvSpPr txBox="1"/>
          <p:nvPr/>
        </p:nvSpPr>
        <p:spPr>
          <a:xfrm>
            <a:off x="918150" y="267000"/>
            <a:ext cx="59811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MANAGING YOUR LIFE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| UNDERSTANDING ADVERTISING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270225" y="837075"/>
            <a:ext cx="7502100" cy="1227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1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ADVERTISING CAMPAIGN EVALUATION</a:t>
            </a:r>
            <a:endParaRPr sz="40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918150" y="1962250"/>
            <a:ext cx="5981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114300" rtl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Group Members:</a:t>
            </a:r>
            <a:endParaRPr sz="160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1099600" y="2646000"/>
            <a:ext cx="58674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11430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RATING SYSTEM:</a:t>
            </a:r>
            <a:endParaRPr sz="1500">
              <a:solidFill>
                <a:schemeClr val="dk1"/>
              </a:solidFill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62" name="Google Shape;62;p13"/>
          <p:cNvGraphicFramePr/>
          <p:nvPr/>
        </p:nvGraphicFramePr>
        <p:xfrm>
          <a:off x="1099600" y="23164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{315F07FA-0F4C-4CA8-BBCB-9443CF6F0026}</a:tableStyleId>
              </a:tblPr>
              <a:tblGrid>
                <a:gridCol w="5867400"/>
              </a:tblGrid>
              <a:tr h="2664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3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3" name="Google Shape;63;p13"/>
          <p:cNvGraphicFramePr/>
          <p:nvPr/>
        </p:nvGraphicFramePr>
        <p:xfrm>
          <a:off x="2230475" y="30615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{315F07FA-0F4C-4CA8-BBCB-9443CF6F0026}</a:tableStyleId>
              </a:tblPr>
              <a:tblGrid>
                <a:gridCol w="1802825"/>
                <a:gridCol w="1802825"/>
              </a:tblGrid>
              <a:tr h="262875">
                <a:tc>
                  <a:txBody>
                    <a:bodyPr/>
                    <a:lstStyle/>
                    <a:p>
                      <a:pPr indent="0" lvl="0" marL="11430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**** outstanding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0" marB="0" marR="18287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1143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**good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0" marB="0" marR="0" marL="18287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262875">
                <a:tc>
                  <a:txBody>
                    <a:bodyPr/>
                    <a:lstStyle/>
                    <a:p>
                      <a:pPr indent="0" lvl="0" marL="114300" rtl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***excellent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0" marB="0" marR="18287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11430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en" sz="13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*poor</a:t>
                      </a:r>
                      <a:endParaRPr sz="10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0" marB="0" marR="0" marL="18287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4" name="Google Shape;64;p13"/>
          <p:cNvGraphicFramePr/>
          <p:nvPr/>
        </p:nvGraphicFramePr>
        <p:xfrm>
          <a:off x="778450" y="36917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{315F07FA-0F4C-4CA8-BBCB-9443CF6F0026}</a:tableStyleId>
              </a:tblPr>
              <a:tblGrid>
                <a:gridCol w="1084950"/>
                <a:gridCol w="1084950"/>
                <a:gridCol w="1084950"/>
                <a:gridCol w="1084950"/>
                <a:gridCol w="1084950"/>
                <a:gridCol w="1084950"/>
              </a:tblGrid>
              <a:tr h="7315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Group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Product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Advertising Technique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What Was Effective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What Could Be Improved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latin typeface="Lato"/>
                          <a:ea typeface="Lato"/>
                          <a:cs typeface="Lato"/>
                          <a:sym typeface="Lato"/>
                        </a:rPr>
                        <a:t>Rating</a:t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 anchor="ctr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781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781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781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781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781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781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781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2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91425">
                    <a:lnL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