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La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Lato-boldItalic.fntdata"/><Relationship Id="rId9"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ato-regular.fntdata"/><Relationship Id="rId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THIRD - FIFTH GRADE </a:t>
            </a:r>
            <a:r>
              <a:rPr b="1" lang="en" sz="1100">
                <a:solidFill>
                  <a:schemeClr val="lt1"/>
                </a:solidFill>
                <a:latin typeface="Lato"/>
                <a:ea typeface="Lato"/>
                <a:cs typeface="Lato"/>
                <a:sym typeface="Lato"/>
              </a:rPr>
              <a:t> | INTEGRITY</a:t>
            </a:r>
            <a:endParaRPr b="1" sz="1100">
              <a:solidFill>
                <a:schemeClr val="lt1"/>
              </a:solidFill>
              <a:latin typeface="Lato"/>
              <a:ea typeface="Lato"/>
              <a:cs typeface="Lato"/>
              <a:sym typeface="Lato"/>
            </a:endParaRPr>
          </a:p>
        </p:txBody>
      </p:sp>
      <p:sp>
        <p:nvSpPr>
          <p:cNvPr id="58" name="Google Shape;58;p13"/>
          <p:cNvSpPr txBox="1"/>
          <p:nvPr/>
        </p:nvSpPr>
        <p:spPr>
          <a:xfrm>
            <a:off x="475200" y="767400"/>
            <a:ext cx="6822000" cy="7158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450">
                <a:solidFill>
                  <a:schemeClr val="dk1"/>
                </a:solidFill>
                <a:latin typeface="Lato"/>
                <a:ea typeface="Lato"/>
                <a:cs typeface="Lato"/>
                <a:sym typeface="Lato"/>
              </a:rPr>
              <a:t>THE INTEGRITY CHALLENGE</a:t>
            </a:r>
            <a:endParaRPr sz="4300">
              <a:latin typeface="Lato"/>
              <a:ea typeface="Lato"/>
              <a:cs typeface="Lato"/>
              <a:sym typeface="Lato"/>
            </a:endParaRPr>
          </a:p>
        </p:txBody>
      </p:sp>
      <p:sp>
        <p:nvSpPr>
          <p:cNvPr id="59" name="Google Shape;59;p13"/>
          <p:cNvSpPr txBox="1"/>
          <p:nvPr/>
        </p:nvSpPr>
        <p:spPr>
          <a:xfrm>
            <a:off x="991700" y="2193788"/>
            <a:ext cx="5981100" cy="7296000"/>
          </a:xfrm>
          <a:prstGeom prst="rect">
            <a:avLst/>
          </a:prstGeom>
          <a:noFill/>
          <a:ln>
            <a:noFill/>
          </a:ln>
        </p:spPr>
        <p:txBody>
          <a:bodyPr anchorCtr="0" anchor="t" bIns="91425" lIns="91425" spcFirstLastPara="1" rIns="91425" wrap="square" tIns="91425">
            <a:spAutoFit/>
          </a:bodyPr>
          <a:lstStyle/>
          <a:p>
            <a:pPr indent="-500380" lvl="0" marL="457200" rtl="0" algn="l">
              <a:spcBef>
                <a:spcPts val="0"/>
              </a:spcBef>
              <a:spcAft>
                <a:spcPts val="0"/>
              </a:spcAft>
              <a:buSzPts val="1400"/>
              <a:buFont typeface="Lato"/>
              <a:buAutoNum type="arabicPeriod"/>
            </a:pPr>
            <a:r>
              <a:rPr lang="en">
                <a:latin typeface="Lato"/>
                <a:ea typeface="Lato"/>
                <a:cs typeface="Lato"/>
                <a:sym typeface="Lato"/>
              </a:rPr>
              <a:t>Your friend has come over, and you are both on your mom’s computer. Your friend wants you to go to a website that you know your mom </a:t>
            </a:r>
            <a:r>
              <a:rPr lang="en">
                <a:latin typeface="Lato"/>
                <a:ea typeface="Lato"/>
                <a:cs typeface="Lato"/>
                <a:sym typeface="Lato"/>
              </a:rPr>
              <a:t>doesn't</a:t>
            </a:r>
            <a:r>
              <a:rPr lang="en">
                <a:latin typeface="Lato"/>
                <a:ea typeface="Lato"/>
                <a:cs typeface="Lato"/>
                <a:sym typeface="Lato"/>
              </a:rPr>
              <a:t> want you to visit. However, your mom has run over to your neighbor’s home for a few minutes, so you and your friend are alone. Would you…</a:t>
            </a:r>
            <a:endParaRPr>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a:latin typeface="Lato"/>
              <a:ea typeface="Lato"/>
              <a:cs typeface="Lato"/>
              <a:sym typeface="Lato"/>
            </a:endParaRPr>
          </a:p>
          <a:p>
            <a:pPr indent="0" lvl="0" marL="457200" rtl="0" algn="l">
              <a:spcBef>
                <a:spcPts val="0"/>
              </a:spcBef>
              <a:spcAft>
                <a:spcPts val="0"/>
              </a:spcAft>
              <a:buNone/>
            </a:pPr>
            <a:r>
              <a:rPr b="1" lang="en">
                <a:latin typeface="Lato"/>
                <a:ea typeface="Lato"/>
                <a:cs typeface="Lato"/>
                <a:sym typeface="Lato"/>
              </a:rPr>
              <a:t>Choice 1:</a:t>
            </a:r>
            <a:r>
              <a:rPr lang="en">
                <a:latin typeface="Lato"/>
                <a:ea typeface="Lato"/>
                <a:cs typeface="Lato"/>
                <a:sym typeface="Lato"/>
              </a:rPr>
              <a:t> …visit the website? Your mom is not home now, and she may never know you visited it.</a:t>
            </a:r>
            <a:endParaRPr>
              <a:latin typeface="Lato"/>
              <a:ea typeface="Lato"/>
              <a:cs typeface="Lato"/>
              <a:sym typeface="Lato"/>
            </a:endParaRPr>
          </a:p>
          <a:p>
            <a:pPr indent="0" lvl="0" marL="457200" rtl="0" algn="l">
              <a:spcBef>
                <a:spcPts val="0"/>
              </a:spcBef>
              <a:spcAft>
                <a:spcPts val="0"/>
              </a:spcAft>
              <a:buClr>
                <a:schemeClr val="dk1"/>
              </a:buClr>
              <a:buSzPts val="1100"/>
              <a:buFont typeface="Arial"/>
              <a:buNone/>
            </a:pPr>
            <a:r>
              <a:t/>
            </a:r>
            <a:endParaRPr>
              <a:latin typeface="Lato"/>
              <a:ea typeface="Lato"/>
              <a:cs typeface="Lato"/>
              <a:sym typeface="Lato"/>
            </a:endParaRPr>
          </a:p>
          <a:p>
            <a:pPr indent="0" lvl="0" marL="457200" rtl="0" algn="l">
              <a:spcBef>
                <a:spcPts val="0"/>
              </a:spcBef>
              <a:spcAft>
                <a:spcPts val="0"/>
              </a:spcAft>
              <a:buClr>
                <a:schemeClr val="dk1"/>
              </a:buClr>
              <a:buSzPts val="1100"/>
              <a:buFont typeface="Arial"/>
              <a:buNone/>
            </a:pPr>
            <a:r>
              <a:rPr b="1" lang="en">
                <a:latin typeface="Lato"/>
                <a:ea typeface="Lato"/>
                <a:cs typeface="Lato"/>
                <a:sym typeface="Lato"/>
              </a:rPr>
              <a:t>Choice 2:</a:t>
            </a:r>
            <a:r>
              <a:rPr lang="en">
                <a:latin typeface="Lato"/>
                <a:ea typeface="Lato"/>
                <a:cs typeface="Lato"/>
                <a:sym typeface="Lato"/>
              </a:rPr>
              <a:t> …tell your friend that you should go to another website or do something else? You may get in trouble if you visit the website.</a:t>
            </a:r>
            <a:endParaRPr>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a:latin typeface="Lato"/>
              <a:ea typeface="Lato"/>
              <a:cs typeface="Lato"/>
              <a:sym typeface="Lato"/>
            </a:endParaRPr>
          </a:p>
          <a:p>
            <a:pPr indent="-500380" lvl="0" marL="457200" rtl="0" algn="l">
              <a:spcBef>
                <a:spcPts val="0"/>
              </a:spcBef>
              <a:spcAft>
                <a:spcPts val="0"/>
              </a:spcAft>
              <a:buSzPts val="1400"/>
              <a:buFont typeface="Lato"/>
              <a:buAutoNum type="arabicPeriod" startAt="2"/>
            </a:pPr>
            <a:r>
              <a:rPr lang="en">
                <a:latin typeface="Lato"/>
                <a:ea typeface="Lato"/>
                <a:cs typeface="Lato"/>
                <a:sym typeface="Lato"/>
              </a:rPr>
              <a:t>You did not find the time to study for your vocabulary test, and your grandmother told you that you must get an “A” on the test to go to the mall with her this weekend. During the test, you notice that you can easily see the answers of the student who is sitting next to you. Would you…</a:t>
            </a:r>
            <a:endParaRPr>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a:latin typeface="Lato"/>
              <a:ea typeface="Lato"/>
              <a:cs typeface="Lato"/>
              <a:sym typeface="Lato"/>
            </a:endParaRPr>
          </a:p>
          <a:p>
            <a:pPr indent="0" lvl="0" marL="457200" rtl="0" algn="l">
              <a:spcBef>
                <a:spcPts val="0"/>
              </a:spcBef>
              <a:spcAft>
                <a:spcPts val="0"/>
              </a:spcAft>
              <a:buNone/>
            </a:pPr>
            <a:r>
              <a:rPr b="1" lang="en">
                <a:latin typeface="Lato"/>
                <a:ea typeface="Lato"/>
                <a:cs typeface="Lato"/>
                <a:sym typeface="Lato"/>
              </a:rPr>
              <a:t>Choice 1:</a:t>
            </a:r>
            <a:r>
              <a:rPr lang="en">
                <a:latin typeface="Lato"/>
                <a:ea typeface="Lato"/>
                <a:cs typeface="Lato"/>
                <a:sym typeface="Lato"/>
              </a:rPr>
              <a:t> ...cheat off the student’s test? You know she studied and probably has the correct answers.</a:t>
            </a:r>
            <a:endParaRPr>
              <a:latin typeface="Lato"/>
              <a:ea typeface="Lato"/>
              <a:cs typeface="Lato"/>
              <a:sym typeface="Lato"/>
            </a:endParaRPr>
          </a:p>
          <a:p>
            <a:pPr indent="0" lvl="0" marL="457200" rtl="0" algn="l">
              <a:spcBef>
                <a:spcPts val="0"/>
              </a:spcBef>
              <a:spcAft>
                <a:spcPts val="0"/>
              </a:spcAft>
              <a:buClr>
                <a:schemeClr val="dk1"/>
              </a:buClr>
              <a:buSzPts val="1100"/>
              <a:buFont typeface="Arial"/>
              <a:buNone/>
            </a:pPr>
            <a:r>
              <a:t/>
            </a:r>
            <a:endParaRPr>
              <a:latin typeface="Lato"/>
              <a:ea typeface="Lato"/>
              <a:cs typeface="Lato"/>
              <a:sym typeface="Lato"/>
            </a:endParaRPr>
          </a:p>
          <a:p>
            <a:pPr indent="0" lvl="0" marL="457200" rtl="0" algn="l">
              <a:spcBef>
                <a:spcPts val="0"/>
              </a:spcBef>
              <a:spcAft>
                <a:spcPts val="0"/>
              </a:spcAft>
              <a:buClr>
                <a:schemeClr val="dk1"/>
              </a:buClr>
              <a:buSzPts val="1100"/>
              <a:buFont typeface="Arial"/>
              <a:buNone/>
            </a:pPr>
            <a:r>
              <a:rPr b="1" lang="en">
                <a:latin typeface="Lato"/>
                <a:ea typeface="Lato"/>
                <a:cs typeface="Lato"/>
                <a:sym typeface="Lato"/>
              </a:rPr>
              <a:t>Choice 2:</a:t>
            </a:r>
            <a:r>
              <a:rPr lang="en">
                <a:latin typeface="Lato"/>
                <a:ea typeface="Lato"/>
                <a:cs typeface="Lato"/>
                <a:sym typeface="Lato"/>
              </a:rPr>
              <a:t> …choose to do your own work? You may not get an “A,” but you didn’t cheat.</a:t>
            </a:r>
            <a:endParaRPr>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a:latin typeface="Lato"/>
              <a:ea typeface="Lato"/>
              <a:cs typeface="Lato"/>
              <a:sym typeface="Lato"/>
            </a:endParaRPr>
          </a:p>
          <a:p>
            <a:pPr indent="-408940" lvl="0" marL="365760" rtl="0" algn="l">
              <a:spcBef>
                <a:spcPts val="0"/>
              </a:spcBef>
              <a:spcAft>
                <a:spcPts val="0"/>
              </a:spcAft>
              <a:buSzPts val="1400"/>
              <a:buFont typeface="Lato"/>
              <a:buAutoNum type="arabicPeriod" startAt="3"/>
            </a:pPr>
            <a:r>
              <a:rPr lang="en">
                <a:latin typeface="Lato"/>
                <a:ea typeface="Lato"/>
                <a:cs typeface="Lato"/>
                <a:sym typeface="Lato"/>
              </a:rPr>
              <a:t>You saw your best friend steal some money out of the backpack of another student in your class. Would you…</a:t>
            </a:r>
            <a:endParaRPr>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a:latin typeface="Lato"/>
              <a:ea typeface="Lato"/>
              <a:cs typeface="Lato"/>
              <a:sym typeface="Lato"/>
            </a:endParaRPr>
          </a:p>
          <a:p>
            <a:pPr indent="0" lvl="0" marL="457200" rtl="0" algn="l">
              <a:spcBef>
                <a:spcPts val="0"/>
              </a:spcBef>
              <a:spcAft>
                <a:spcPts val="0"/>
              </a:spcAft>
              <a:buNone/>
            </a:pPr>
            <a:r>
              <a:rPr b="1" lang="en">
                <a:latin typeface="Lato"/>
                <a:ea typeface="Lato"/>
                <a:cs typeface="Lato"/>
                <a:sym typeface="Lato"/>
              </a:rPr>
              <a:t>Choice 1:</a:t>
            </a:r>
            <a:r>
              <a:rPr lang="en">
                <a:latin typeface="Lato"/>
                <a:ea typeface="Lato"/>
                <a:cs typeface="Lato"/>
                <a:sym typeface="Lato"/>
              </a:rPr>
              <a:t> …report what you saw to your teacher? You know your friend may be mad, but the student in your class now doesn’t have money for lunch.</a:t>
            </a:r>
            <a:endParaRPr>
              <a:latin typeface="Lato"/>
              <a:ea typeface="Lato"/>
              <a:cs typeface="Lato"/>
              <a:sym typeface="Lato"/>
            </a:endParaRPr>
          </a:p>
          <a:p>
            <a:pPr indent="0" lvl="0" marL="457200" rtl="0" algn="l">
              <a:spcBef>
                <a:spcPts val="0"/>
              </a:spcBef>
              <a:spcAft>
                <a:spcPts val="0"/>
              </a:spcAft>
              <a:buClr>
                <a:schemeClr val="dk1"/>
              </a:buClr>
              <a:buSzPts val="1100"/>
              <a:buFont typeface="Arial"/>
              <a:buNone/>
            </a:pPr>
            <a:r>
              <a:t/>
            </a:r>
            <a:endParaRPr>
              <a:latin typeface="Lato"/>
              <a:ea typeface="Lato"/>
              <a:cs typeface="Lato"/>
              <a:sym typeface="Lato"/>
            </a:endParaRPr>
          </a:p>
          <a:p>
            <a:pPr indent="0" lvl="0" marL="457200" rtl="0" algn="l">
              <a:spcBef>
                <a:spcPts val="0"/>
              </a:spcBef>
              <a:spcAft>
                <a:spcPts val="0"/>
              </a:spcAft>
              <a:buNone/>
            </a:pPr>
            <a:r>
              <a:rPr b="1" lang="en">
                <a:latin typeface="Lato"/>
                <a:ea typeface="Lato"/>
                <a:cs typeface="Lato"/>
                <a:sym typeface="Lato"/>
              </a:rPr>
              <a:t>Choice 2:</a:t>
            </a:r>
            <a:r>
              <a:rPr lang="en">
                <a:latin typeface="Lato"/>
                <a:ea typeface="Lato"/>
                <a:cs typeface="Lato"/>
                <a:sym typeface="Lato"/>
              </a:rPr>
              <a:t> …not say anything? You weren’t the one who stole the money.</a:t>
            </a:r>
            <a:endParaRPr>
              <a:latin typeface="Lato"/>
              <a:ea typeface="Lato"/>
              <a:cs typeface="Lato"/>
              <a:sym typeface="Lato"/>
            </a:endParaRPr>
          </a:p>
        </p:txBody>
      </p:sp>
      <p:sp>
        <p:nvSpPr>
          <p:cNvPr id="60" name="Google Shape;60;p13"/>
          <p:cNvSpPr txBox="1"/>
          <p:nvPr/>
        </p:nvSpPr>
        <p:spPr>
          <a:xfrm>
            <a:off x="918150" y="1563000"/>
            <a:ext cx="5981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a:latin typeface="Lato"/>
                <a:ea typeface="Lato"/>
                <a:cs typeface="Lato"/>
                <a:sym typeface="Lato"/>
              </a:rPr>
              <a:t>Read these scenarios to your class. Students are to choose what they would do for each scenario and go to the corresponding side of the room—1 or 2.</a:t>
            </a:r>
            <a:endParaRPr i="1">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