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04" y="84"/>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TERCER GRADO - QUINTO GRADO | INTEGRIDAD</a:t>
            </a:r>
          </a:p>
        </p:txBody>
      </p:sp>
      <p:sp>
        <p:nvSpPr>
          <p:cNvPr id="58" name="Google Shape;58;p13"/>
          <p:cNvSpPr txBox="1"/>
          <p:nvPr/>
        </p:nvSpPr>
        <p:spPr>
          <a:xfrm>
            <a:off x="475200" y="767400"/>
            <a:ext cx="6822000" cy="7158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450">
                <a:solidFill>
                  <a:schemeClr val="dk1"/>
                </a:solidFill>
                <a:latin typeface="Lato"/>
                <a:ea typeface="Lato"/>
                <a:cs typeface="Lato"/>
                <a:sym typeface="Lato"/>
              </a:rPr>
              <a:t>EL DESAFÍO DE INTEGRIDAD</a:t>
            </a:r>
          </a:p>
        </p:txBody>
      </p:sp>
      <p:sp>
        <p:nvSpPr>
          <p:cNvPr id="59" name="Google Shape;59;p13"/>
          <p:cNvSpPr txBox="1"/>
          <p:nvPr/>
        </p:nvSpPr>
        <p:spPr>
          <a:xfrm>
            <a:off x="922425" y="2193788"/>
            <a:ext cx="6115682" cy="6863387"/>
          </a:xfrm>
          <a:prstGeom prst="rect">
            <a:avLst/>
          </a:prstGeom>
          <a:noFill/>
          <a:ln>
            <a:noFill/>
          </a:ln>
        </p:spPr>
        <p:txBody>
          <a:bodyPr spcFirstLastPara="1" wrap="square" lIns="91425" tIns="91425" rIns="91425" bIns="91425" anchor="t" anchorCtr="0">
            <a:spAutoFit/>
          </a:bodyPr>
          <a:lstStyle/>
          <a:p>
            <a:pPr marL="457200" lvl="0" indent="-500380" algn="l" rtl="0">
              <a:spcBef>
                <a:spcPts val="0"/>
              </a:spcBef>
              <a:spcAft>
                <a:spcPts val="0"/>
              </a:spcAft>
              <a:buSzPts val="1400"/>
              <a:buFont typeface="Lato"/>
              <a:buAutoNum type="arabicPeriod"/>
            </a:pPr>
            <a:r>
              <a:rPr lang="es-US" dirty="0">
                <a:latin typeface="Lato"/>
                <a:ea typeface="Lato"/>
                <a:cs typeface="Lato"/>
                <a:sym typeface="Lato"/>
              </a:rPr>
              <a:t>Tu amigo viene a tu casa y ambos están usando la computadora de tu madre. Tu amigo quiere que ingreses a un sitio que sabes que tu madre no quiere que visites. Sin embargo, tu madre ha ido a la casa del vecino por unos minutos, por lo que tú y tu amigo están solos. ¿Qué harías?</a:t>
            </a: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s-US" b="1" dirty="0">
                <a:latin typeface="Lato"/>
                <a:ea typeface="Lato"/>
                <a:cs typeface="Lato"/>
                <a:sym typeface="Lato"/>
              </a:rPr>
              <a:t>Opción 1:</a:t>
            </a:r>
            <a:r>
              <a:rPr lang="es-US" dirty="0">
                <a:latin typeface="Lato"/>
                <a:ea typeface="Lato"/>
                <a:cs typeface="Lato"/>
                <a:sym typeface="Lato"/>
              </a:rPr>
              <a:t> Visitarías el sitio. Tu madre no está en casa y nunca se enteraría de que lo has visitado.</a:t>
            </a: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r>
              <a:rPr lang="es-US" b="1" dirty="0">
                <a:latin typeface="Lato"/>
                <a:ea typeface="Lato"/>
                <a:cs typeface="Lato"/>
                <a:sym typeface="Lato"/>
              </a:rPr>
              <a:t>Opción 2:</a:t>
            </a:r>
            <a:r>
              <a:rPr lang="es-US" dirty="0">
                <a:latin typeface="Lato"/>
                <a:ea typeface="Lato"/>
                <a:cs typeface="Lato"/>
                <a:sym typeface="Lato"/>
              </a:rPr>
              <a:t> Le dirías a tu amigo que deberían visitar otro sitio o hacer otra cosa. Es posible que te metas en problemas si visitas el sitio.</a:t>
            </a: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500380" algn="l" rtl="0">
              <a:spcBef>
                <a:spcPts val="0"/>
              </a:spcBef>
              <a:spcAft>
                <a:spcPts val="0"/>
              </a:spcAft>
              <a:buSzPts val="1400"/>
              <a:buFont typeface="Lato"/>
              <a:buAutoNum type="arabicPeriod" startAt="2"/>
            </a:pPr>
            <a:r>
              <a:rPr lang="es-US" dirty="0">
                <a:latin typeface="Lato"/>
                <a:ea typeface="Lato"/>
                <a:cs typeface="Lato"/>
                <a:sym typeface="Lato"/>
              </a:rPr>
              <a:t>No has encontrado el tiempo para estudiar para tu prueba de vocabulario, y tu abuela te ha dicho que debes obtener una “A” para poder ir al centro comercial con ella el próximo fin de semana. Durante la prueba, notas que puedes ver con facilidad las respuestas de la estudiante que está sentada junto a ti. ¿Qué harías?</a:t>
            </a: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s-US" b="1" dirty="0">
                <a:latin typeface="Lato"/>
                <a:ea typeface="Lato"/>
                <a:cs typeface="Lato"/>
                <a:sym typeface="Lato"/>
              </a:rPr>
              <a:t>Opción 1:</a:t>
            </a:r>
            <a:r>
              <a:rPr lang="es-US" dirty="0">
                <a:latin typeface="Lato"/>
                <a:ea typeface="Lato"/>
                <a:cs typeface="Lato"/>
                <a:sym typeface="Lato"/>
              </a:rPr>
              <a:t> Copiarías la prueba de la otra estudiante. Sabes que ella </a:t>
            </a:r>
            <a:br>
              <a:rPr lang="es-US" dirty="0">
                <a:latin typeface="Lato"/>
                <a:ea typeface="Lato"/>
                <a:cs typeface="Lato"/>
                <a:sym typeface="Lato"/>
              </a:rPr>
            </a:br>
            <a:r>
              <a:rPr lang="es-US" dirty="0">
                <a:latin typeface="Lato"/>
                <a:ea typeface="Lato"/>
                <a:cs typeface="Lato"/>
                <a:sym typeface="Lato"/>
              </a:rPr>
              <a:t>ha estudiado y que probablemente tiene las respuestas correctas.</a:t>
            </a: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r>
              <a:rPr lang="es-US" b="1" dirty="0">
                <a:latin typeface="Lato"/>
                <a:ea typeface="Lato"/>
                <a:cs typeface="Lato"/>
                <a:sym typeface="Lato"/>
              </a:rPr>
              <a:t>Opción 2:</a:t>
            </a:r>
            <a:r>
              <a:rPr lang="es-US" dirty="0">
                <a:latin typeface="Lato"/>
                <a:ea typeface="Lato"/>
                <a:cs typeface="Lato"/>
                <a:sym typeface="Lato"/>
              </a:rPr>
              <a:t> Optarías por hacer tu propio trabajo. Puede que no obtengas una “A”, pero no habrás mentido.</a:t>
            </a: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365760" lvl="0" indent="-408940" algn="l" rtl="0">
              <a:spcBef>
                <a:spcPts val="0"/>
              </a:spcBef>
              <a:spcAft>
                <a:spcPts val="0"/>
              </a:spcAft>
              <a:buSzPts val="1400"/>
              <a:buFont typeface="Lato"/>
              <a:buAutoNum type="arabicPeriod" startAt="3"/>
            </a:pPr>
            <a:r>
              <a:rPr lang="es-US" dirty="0">
                <a:latin typeface="Lato"/>
                <a:ea typeface="Lato"/>
                <a:cs typeface="Lato"/>
                <a:sym typeface="Lato"/>
              </a:rPr>
              <a:t>Has visto a tu mejor amigo robar dinero de la mochila de otro estudiante en tu clase. ¿Qué harías?</a:t>
            </a: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s-US" b="1" dirty="0">
                <a:latin typeface="Lato"/>
                <a:ea typeface="Lato"/>
                <a:cs typeface="Lato"/>
                <a:sym typeface="Lato"/>
              </a:rPr>
              <a:t>Opción 1:</a:t>
            </a:r>
            <a:r>
              <a:rPr lang="es-US" dirty="0">
                <a:latin typeface="Lato"/>
                <a:ea typeface="Lato"/>
                <a:cs typeface="Lato"/>
                <a:sym typeface="Lato"/>
              </a:rPr>
              <a:t> Le dirías a tu profesor lo que has visto. Sabes que tu amigo puede enojarse, pero el estudiante de tu clase ahora no tiene dinero para el almuerzo.</a:t>
            </a: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s-US" b="1" dirty="0">
                <a:latin typeface="Lato"/>
                <a:ea typeface="Lato"/>
                <a:cs typeface="Lato"/>
                <a:sym typeface="Lato"/>
              </a:rPr>
              <a:t>Opción 2:</a:t>
            </a:r>
            <a:r>
              <a:rPr lang="es-US" dirty="0">
                <a:latin typeface="Lato"/>
                <a:ea typeface="Lato"/>
                <a:cs typeface="Lato"/>
                <a:sym typeface="Lato"/>
              </a:rPr>
              <a:t> No dirías nada. Tú no has sido el que robó el dinero.</a:t>
            </a:r>
          </a:p>
        </p:txBody>
      </p:sp>
      <p:sp>
        <p:nvSpPr>
          <p:cNvPr id="60" name="Google Shape;60;p13"/>
          <p:cNvSpPr txBox="1"/>
          <p:nvPr/>
        </p:nvSpPr>
        <p:spPr>
          <a:xfrm>
            <a:off x="918150" y="1563000"/>
            <a:ext cx="5981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i="1">
                <a:latin typeface="Lato"/>
                <a:ea typeface="Lato"/>
                <a:cs typeface="Lato"/>
                <a:sym typeface="Lato"/>
              </a:rPr>
              <a:t>Léele estos escenarios a tu clase. Los estudiantes deben elegir qué harían en cada escenario y trasladarse al lado correspondiente del aula (1 o 2).</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2023-03-03T16:32:14Z</dcterms:modified>
</cp:coreProperties>
</file>