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embeddedFontLst>
    <p:embeddedFont>
      <p:font typeface="Lato" panose="020F0502020204030203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itor 1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110" y="28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cc9cba45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cc9cba45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cc9cba45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cc9cba45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INICIO | ¿QUÉ ES OVERCOMING OBSTACLES?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00" y="1463450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DESCRIPCIÓN GENERAL DEL PROGRAMA</a:t>
            </a:r>
            <a:r>
              <a:rPr lang="es-US" dirty="0">
                <a:solidFill>
                  <a:srgbClr val="6B5284"/>
                </a:solidFill>
              </a:rPr>
              <a:t>……………………………..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200" y="18631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/>
              <a:t>PARTE I: CREAR UN ENTORNO POSITIVO 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18200" y="3065600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DESARROLLAR LA CONFIANZA</a:t>
            </a:r>
            <a:r>
              <a:rPr lang="es-US" dirty="0">
                <a:solidFill>
                  <a:srgbClr val="6B5284"/>
                </a:solidFill>
              </a:rPr>
              <a:t>……………………………………………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895650" y="2263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INICIO</a:t>
            </a:r>
            <a:r>
              <a:rPr lang="es-US" dirty="0">
                <a:solidFill>
                  <a:srgbClr val="6B5284"/>
                </a:solidFill>
              </a:rPr>
              <a:t>……………………………………………………………..…………….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918200" y="2578650"/>
            <a:ext cx="5981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¿Qué es </a:t>
            </a:r>
            <a:r>
              <a:rPr lang="es-US" dirty="0" err="1"/>
              <a:t>Overcoming</a:t>
            </a:r>
            <a:r>
              <a:rPr lang="es-US" dirty="0"/>
              <a:t> </a:t>
            </a:r>
            <a:r>
              <a:rPr lang="es-US" dirty="0" err="1"/>
              <a:t>Obstacles</a:t>
            </a:r>
            <a:r>
              <a:rPr lang="es-US" dirty="0"/>
              <a:t>?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Establecer expectativas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918200" y="33895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Respetar y ser respetado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Identificar fortalezas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Establecer lo que es importante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Mejorar el bienestar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Desarrollar nuestro potencial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1839575" y="734425"/>
            <a:ext cx="4527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800" dirty="0"/>
              <a:t>CONTENIDO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994400" y="4572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/>
              <a:t>PARTE II: ADQUIRIR HABILIDADES BÁSICAS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994400" y="4970600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UNO: HABILIDADES DE COMUNICACIÓN</a:t>
            </a:r>
            <a:r>
              <a:rPr lang="es-US" dirty="0">
                <a:solidFill>
                  <a:srgbClr val="6B5284"/>
                </a:solidFill>
              </a:rPr>
              <a:t>………………..…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918200" y="52945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Comprender la comunicación no verbal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Escuchar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Escuchar de manera crítica (lección de 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Hablar de manera responsable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Comunicarse de manera constructiva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994400" y="6494600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DOS: HABILIDADES PARA TOMAR DECISIONES</a:t>
            </a:r>
            <a:r>
              <a:rPr lang="es-US" dirty="0">
                <a:solidFill>
                  <a:srgbClr val="6B5284"/>
                </a:solidFill>
              </a:rPr>
              <a:t>.…………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918200" y="6818588"/>
            <a:ext cx="59811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Iniciar el proceso de toma de decisiones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Reunir información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Explorar alternativas y considerar las consecuencias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Tomar decisiones y evaluarlas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994400" y="7790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TRES: ESTABLECER Y ALCANZAR METAS</a:t>
            </a:r>
            <a:r>
              <a:rPr lang="es-US" dirty="0">
                <a:solidFill>
                  <a:srgbClr val="6B5284"/>
                </a:solidFill>
              </a:rPr>
              <a:t>………………..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918200" y="81139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Identificar metas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Establecer prioridades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Desarrollar una actitud positiva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Obtener acceso a recursos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Aprender a ser asertivo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79" name="Google Shape;79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INICIO | ¿QUÉ ES OVERCOMING OBSTACLES?</a:t>
            </a:r>
          </a:p>
        </p:txBody>
      </p:sp>
      <p:sp>
        <p:nvSpPr>
          <p:cNvPr id="80" name="Google Shape;80;p14"/>
          <p:cNvSpPr txBox="1"/>
          <p:nvPr/>
        </p:nvSpPr>
        <p:spPr>
          <a:xfrm>
            <a:off x="918200" y="1558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/>
              <a:t>PARTE III: DESARROLLAR HABILIDADES RELACIONADAS </a:t>
            </a:r>
          </a:p>
        </p:txBody>
      </p:sp>
      <p:sp>
        <p:nvSpPr>
          <p:cNvPr id="81" name="Google Shape;81;p14"/>
          <p:cNvSpPr txBox="1"/>
          <p:nvPr/>
        </p:nvSpPr>
        <p:spPr>
          <a:xfrm>
            <a:off x="918200" y="3349620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CINCO: RESOLUCIÓN DE PROBLEMAS….…………………</a:t>
            </a:r>
          </a:p>
        </p:txBody>
      </p:sp>
      <p:sp>
        <p:nvSpPr>
          <p:cNvPr id="82" name="Google Shape;82;p14"/>
          <p:cNvSpPr txBox="1"/>
          <p:nvPr/>
        </p:nvSpPr>
        <p:spPr>
          <a:xfrm>
            <a:off x="895650" y="1882325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CUATRO: RESOLVER CONFLICTOS….……………………….</a:t>
            </a:r>
          </a:p>
        </p:txBody>
      </p:sp>
      <p:sp>
        <p:nvSpPr>
          <p:cNvPr id="83" name="Google Shape;83;p14"/>
          <p:cNvSpPr txBox="1"/>
          <p:nvPr/>
        </p:nvSpPr>
        <p:spPr>
          <a:xfrm>
            <a:off x="842000" y="2121450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Presentar la resolución de conflictos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Descubrir estereotipos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Controlar la ira en situaciones de conflicto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Crear una situación en la que todos salgan ganando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/>
              <a:t>Resolver conflictos</a:t>
            </a:r>
          </a:p>
        </p:txBody>
      </p:sp>
      <p:sp>
        <p:nvSpPr>
          <p:cNvPr id="84" name="Google Shape;84;p14"/>
          <p:cNvSpPr txBox="1"/>
          <p:nvPr/>
        </p:nvSpPr>
        <p:spPr>
          <a:xfrm>
            <a:off x="918200" y="3687463"/>
            <a:ext cx="59811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Técnicas de resolución de problemas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Resolución de problemas en la escuela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Resolución de problemas en el trabajo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Resolución de problemas en el hogar</a:t>
            </a:r>
          </a:p>
        </p:txBody>
      </p:sp>
      <p:sp>
        <p:nvSpPr>
          <p:cNvPr id="85" name="Google Shape;85;p14"/>
          <p:cNvSpPr txBox="1"/>
          <p:nvPr/>
        </p:nvSpPr>
        <p:spPr>
          <a:xfrm>
            <a:off x="1839575" y="734425"/>
            <a:ext cx="452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800" dirty="0"/>
              <a:t>CONTENIDO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(CONTINUACIÓN)</a:t>
            </a:r>
          </a:p>
        </p:txBody>
      </p:sp>
      <p:sp>
        <p:nvSpPr>
          <p:cNvPr id="86" name="Google Shape;86;p14"/>
          <p:cNvSpPr txBox="1"/>
          <p:nvPr/>
        </p:nvSpPr>
        <p:spPr>
          <a:xfrm>
            <a:off x="918200" y="4728801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SEIS: HABILIDADES PARA LA ESCUELA Y MÁS ALLÁ…..</a:t>
            </a:r>
          </a:p>
        </p:txBody>
      </p:sp>
      <p:sp>
        <p:nvSpPr>
          <p:cNvPr id="87" name="Google Shape;87;p14"/>
          <p:cNvSpPr txBox="1"/>
          <p:nvPr/>
        </p:nvSpPr>
        <p:spPr>
          <a:xfrm>
            <a:off x="918200" y="5052801"/>
            <a:ext cx="6549300" cy="190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Identificación de tu estilo de aprendizaje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Administrar el tiempo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Leer, escuchar y tomar notas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Escribir informes y presentarse ante una audiencia (</a:t>
            </a:r>
            <a:r>
              <a:rPr lang="es-US" dirty="0" smtClean="0"/>
              <a:t>lección de </a:t>
            </a:r>
            <a:r>
              <a:rPr lang="es-US" dirty="0"/>
              <a:t>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Prepararse para pruebas y exámenes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Manejar el estrés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4"/>
          <p:cNvSpPr txBox="1"/>
          <p:nvPr/>
        </p:nvSpPr>
        <p:spPr>
          <a:xfrm>
            <a:off x="994400" y="6838022"/>
            <a:ext cx="65493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SIETE: UN PLAN DE ACCIÓN PARA LA UNIVERSIDAD/ EDUCACIÓN SUPERIOR…………………….</a:t>
            </a:r>
          </a:p>
        </p:txBody>
      </p:sp>
      <p:sp>
        <p:nvSpPr>
          <p:cNvPr id="89" name="Google Shape;89;p14"/>
          <p:cNvSpPr txBox="1"/>
          <p:nvPr/>
        </p:nvSpPr>
        <p:spPr>
          <a:xfrm>
            <a:off x="918200" y="7367127"/>
            <a:ext cx="6854100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Evaluar tus talentos e intereses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Determinar la capacitación y educación que necesitarás (lección </a:t>
            </a:r>
            <a:r>
              <a:rPr lang="es-US" dirty="0" smtClean="0"/>
              <a:t/>
            </a:r>
            <a:br>
              <a:rPr lang="es-US" dirty="0" smtClean="0"/>
            </a:br>
            <a:r>
              <a:rPr lang="es-US" dirty="0" smtClean="0"/>
              <a:t>de </a:t>
            </a:r>
            <a:r>
              <a:rPr lang="es-US" dirty="0"/>
              <a:t>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Elegir el lugar indicado: </a:t>
            </a:r>
            <a:r>
              <a:rPr lang="es-US" dirty="0" smtClean="0"/>
              <a:t>Universidades </a:t>
            </a:r>
            <a:r>
              <a:rPr lang="es-US" dirty="0"/>
              <a:t>y escuelas técnicas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Solicitar ingreso a instituciones de educación superior, universidades</a:t>
            </a:r>
            <a:br>
              <a:rPr lang="es-US" dirty="0"/>
            </a:br>
            <a:r>
              <a:rPr lang="es-US" dirty="0"/>
              <a:t>y escuelas técnicas (lección de 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Descubrir el dinero: </a:t>
            </a:r>
            <a:r>
              <a:rPr lang="es-US" dirty="0" smtClean="0"/>
              <a:t>Becas</a:t>
            </a:r>
            <a:r>
              <a:rPr lang="es-US" dirty="0"/>
              <a:t>, subvenciones y préstamos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99" name="Google Shape;99;p15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INICIO | ¿QUÉ ES OVERCOMING OBSTACLES?</a:t>
            </a:r>
          </a:p>
        </p:txBody>
      </p:sp>
      <p:sp>
        <p:nvSpPr>
          <p:cNvPr id="100" name="Google Shape;100;p15"/>
          <p:cNvSpPr txBox="1"/>
          <p:nvPr/>
        </p:nvSpPr>
        <p:spPr>
          <a:xfrm>
            <a:off x="918200" y="4494317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DIEZ: HABILIDADES EN EL TRABAJO………………………</a:t>
            </a:r>
          </a:p>
        </p:txBody>
      </p:sp>
      <p:sp>
        <p:nvSpPr>
          <p:cNvPr id="101" name="Google Shape;101;p15"/>
          <p:cNvSpPr txBox="1"/>
          <p:nvPr/>
        </p:nvSpPr>
        <p:spPr>
          <a:xfrm>
            <a:off x="895650" y="3103224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NUEVE: CONSEGUIR EL TRABAJO………………………….</a:t>
            </a:r>
          </a:p>
        </p:txBody>
      </p:sp>
      <p:sp>
        <p:nvSpPr>
          <p:cNvPr id="102" name="Google Shape;102;p15"/>
          <p:cNvSpPr txBox="1"/>
          <p:nvPr/>
        </p:nvSpPr>
        <p:spPr>
          <a:xfrm>
            <a:off x="842000" y="3376984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Completar postulaciones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Prepararse para una entrevista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Ir a entrevistas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Después de la entrevista (lección de 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Responder a una oferta de trabajo</a:t>
            </a:r>
          </a:p>
        </p:txBody>
      </p:sp>
      <p:sp>
        <p:nvSpPr>
          <p:cNvPr id="103" name="Google Shape;103;p15"/>
          <p:cNvSpPr txBox="1"/>
          <p:nvPr/>
        </p:nvSpPr>
        <p:spPr>
          <a:xfrm>
            <a:off x="842000" y="4762885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>
                <a:solidFill>
                  <a:schemeClr val="dk1"/>
                </a:solidFill>
              </a:rPr>
              <a:t>Desarrollar una ética de trabajo positiva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>
                <a:solidFill>
                  <a:schemeClr val="dk1"/>
                </a:solidFill>
              </a:rPr>
              <a:t>Trabajar con otros (lección de 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Comunicación en el trabajo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Administrar tiempo, dinero y personas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Avanzar en el trabajo</a:t>
            </a:r>
          </a:p>
        </p:txBody>
      </p:sp>
      <p:sp>
        <p:nvSpPr>
          <p:cNvPr id="104" name="Google Shape;104;p15"/>
          <p:cNvSpPr txBox="1"/>
          <p:nvPr/>
        </p:nvSpPr>
        <p:spPr>
          <a:xfrm>
            <a:off x="1839575" y="734425"/>
            <a:ext cx="452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800" dirty="0"/>
              <a:t>CONTENIDO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(CONTINUACIÓN)</a:t>
            </a:r>
          </a:p>
        </p:txBody>
      </p:sp>
      <p:sp>
        <p:nvSpPr>
          <p:cNvPr id="105" name="Google Shape;105;p15"/>
          <p:cNvSpPr txBox="1"/>
          <p:nvPr/>
        </p:nvSpPr>
        <p:spPr>
          <a:xfrm>
            <a:off x="918200" y="587285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ONCE: ADMINISTRAR TU VIDA……………..……………..…</a:t>
            </a:r>
          </a:p>
        </p:txBody>
      </p:sp>
      <p:sp>
        <p:nvSpPr>
          <p:cNvPr id="106" name="Google Shape;106;p15"/>
          <p:cNvSpPr txBox="1"/>
          <p:nvPr/>
        </p:nvSpPr>
        <p:spPr>
          <a:xfrm>
            <a:off x="842000" y="6155285"/>
            <a:ext cx="6057300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Administrar tus finanzas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Preparar un presupuesto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Comprender la publicidad y los medios de comunicación </a:t>
            </a:r>
            <a:br>
              <a:rPr lang="es-US" dirty="0"/>
            </a:br>
            <a:r>
              <a:rPr lang="es-US" dirty="0"/>
              <a:t>(lección de 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Convertirse en un ciudadano responsable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Nutrir el desarrollo de los niños pequeños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15"/>
          <p:cNvSpPr txBox="1"/>
          <p:nvPr/>
        </p:nvSpPr>
        <p:spPr>
          <a:xfrm>
            <a:off x="842000" y="8108777"/>
            <a:ext cx="6854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Introducción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Inicio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Diseñar un plan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Finalización del plan de acción y aprobación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Tomar medidas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Evaluación</a:t>
            </a:r>
          </a:p>
        </p:txBody>
      </p:sp>
      <p:sp>
        <p:nvSpPr>
          <p:cNvPr id="108" name="Google Shape;108;p15"/>
          <p:cNvSpPr txBox="1"/>
          <p:nvPr/>
        </p:nvSpPr>
        <p:spPr>
          <a:xfrm>
            <a:off x="918200" y="7538267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/>
              <a:t>PARTE IV: DEMOSTRAR LAS HABILIDADES </a:t>
            </a:r>
          </a:p>
        </p:txBody>
      </p:sp>
      <p:sp>
        <p:nvSpPr>
          <p:cNvPr id="109" name="Google Shape;109;p15"/>
          <p:cNvSpPr txBox="1"/>
          <p:nvPr/>
        </p:nvSpPr>
        <p:spPr>
          <a:xfrm>
            <a:off x="918200" y="7826342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APRENDIZAJE DE SERVICIO…………………..…………..……………..…</a:t>
            </a:r>
          </a:p>
        </p:txBody>
      </p:sp>
      <p:sp>
        <p:nvSpPr>
          <p:cNvPr id="2" name="Google Shape;90;p14">
            <a:extLst>
              <a:ext uri="{FF2B5EF4-FFF2-40B4-BE49-F238E27FC236}">
                <a16:creationId xmlns:a16="http://schemas.microsoft.com/office/drawing/2014/main" id="{27954672-4695-B41D-5D41-D4AFD05663BD}"/>
              </a:ext>
            </a:extLst>
          </p:cNvPr>
          <p:cNvSpPr txBox="1"/>
          <p:nvPr/>
        </p:nvSpPr>
        <p:spPr>
          <a:xfrm>
            <a:off x="994399" y="1506820"/>
            <a:ext cx="629507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rgbClr val="6B5284"/>
                </a:solidFill>
              </a:rPr>
              <a:t>MÓDULO OCHO: UN PLAN DE JUEGO PARA EL TRABAJO……………..</a:t>
            </a:r>
          </a:p>
        </p:txBody>
      </p:sp>
      <p:sp>
        <p:nvSpPr>
          <p:cNvPr id="3" name="Google Shape;91;p14">
            <a:extLst>
              <a:ext uri="{FF2B5EF4-FFF2-40B4-BE49-F238E27FC236}">
                <a16:creationId xmlns:a16="http://schemas.microsoft.com/office/drawing/2014/main" id="{5887D3FC-123E-803E-D053-FF5CEAAF7CA1}"/>
              </a:ext>
            </a:extLst>
          </p:cNvPr>
          <p:cNvSpPr txBox="1"/>
          <p:nvPr/>
        </p:nvSpPr>
        <p:spPr>
          <a:xfrm>
            <a:off x="918200" y="1747679"/>
            <a:ext cx="5981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Trabajar para alcanzar tus metas (lección de 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Explorar las posibilidades de trabajo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Buscar un trabajo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Red de contactos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Preparar un currículum (lección de dos sesiones)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US" dirty="0"/>
              <a:t>Hacer contactos (lección de dos sesiones)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544</Words>
  <Application>Microsoft Office PowerPoint</Application>
  <PresentationFormat>Personalizado</PresentationFormat>
  <Paragraphs>98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Lato</vt:lpstr>
      <vt:lpstr>Arial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7</cp:revision>
  <dcterms:modified xsi:type="dcterms:W3CDTF">2023-03-08T12:38:19Z</dcterms:modified>
</cp:coreProperties>
</file>