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50" d="100"/>
          <a:sy n="150" d="100"/>
        </p:scale>
        <p:origin x="1051" y="-41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487937" y="267000"/>
            <a:ext cx="6841776"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dirty="0">
                <a:solidFill>
                  <a:schemeClr val="lt1"/>
                </a:solidFill>
                <a:latin typeface="Lato"/>
                <a:ea typeface="Lato"/>
                <a:cs typeface="Lato"/>
                <a:sym typeface="Lato"/>
              </a:rPr>
              <a:t>HABILIDADES PARA LA ESCUELA Y MÁS ALLÁ | PREPARARSE PARA PRUEBAS Y EXÁMENES</a:t>
            </a:r>
          </a:p>
        </p:txBody>
      </p:sp>
      <p:sp>
        <p:nvSpPr>
          <p:cNvPr id="58" name="Google Shape;58;p13"/>
          <p:cNvSpPr txBox="1"/>
          <p:nvPr/>
        </p:nvSpPr>
        <p:spPr>
          <a:xfrm>
            <a:off x="578250" y="811950"/>
            <a:ext cx="66159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s-US" sz="3350">
                <a:solidFill>
                  <a:schemeClr val="dk1"/>
                </a:solidFill>
                <a:latin typeface="Lato"/>
                <a:ea typeface="Lato"/>
                <a:cs typeface="Lato"/>
                <a:sym typeface="Lato"/>
              </a:rPr>
              <a:t>ESPECTÁCULO DE JUEGOS</a:t>
            </a:r>
          </a:p>
        </p:txBody>
      </p:sp>
      <p:sp>
        <p:nvSpPr>
          <p:cNvPr id="59" name="Google Shape;59;p13"/>
          <p:cNvSpPr txBox="1"/>
          <p:nvPr/>
        </p:nvSpPr>
        <p:spPr>
          <a:xfrm>
            <a:off x="561724" y="1543915"/>
            <a:ext cx="6767989" cy="8125271"/>
          </a:xfrm>
          <a:prstGeom prst="rect">
            <a:avLst/>
          </a:prstGeom>
          <a:noFill/>
          <a:ln>
            <a:noFill/>
          </a:ln>
        </p:spPr>
        <p:txBody>
          <a:bodyPr spcFirstLastPara="1" wrap="square" lIns="91425" tIns="91425" rIns="91425" bIns="91425" anchor="ctr" anchorCtr="0">
            <a:spAutoFit/>
          </a:bodyPr>
          <a:lstStyle/>
          <a:p>
            <a:pPr marL="146050" lvl="0" algn="l" rtl="0">
              <a:spcBef>
                <a:spcPts val="0"/>
              </a:spcBef>
              <a:spcAft>
                <a:spcPts val="0"/>
              </a:spcAft>
              <a:buSzPts val="1300"/>
            </a:pPr>
            <a:r>
              <a:rPr lang="es-US" sz="1200" b="1" dirty="0">
                <a:latin typeface="Lato"/>
                <a:ea typeface="Lato"/>
                <a:cs typeface="Lato"/>
                <a:sym typeface="Lato"/>
              </a:rPr>
              <a:t>1.  ¿Qué tipo de hoja de estudio te ayuda a compilar notas, como nombres y fechas?</a:t>
            </a:r>
          </a:p>
          <a:p>
            <a:pPr marL="914400" lvl="0" indent="0" algn="l" rtl="0">
              <a:spcBef>
                <a:spcPts val="0"/>
              </a:spcBef>
              <a:spcAft>
                <a:spcPts val="0"/>
              </a:spcAft>
              <a:buNone/>
            </a:pPr>
            <a:r>
              <a:rPr lang="es-US" sz="1200" dirty="0">
                <a:latin typeface="Lato"/>
                <a:ea typeface="Lato"/>
                <a:cs typeface="Lato"/>
                <a:sym typeface="Lato"/>
              </a:rPr>
              <a:t>Una hoja de términos clave.</a:t>
            </a:r>
          </a:p>
          <a:p>
            <a:pPr marL="146050" lvl="0" algn="l" rtl="0">
              <a:spcBef>
                <a:spcPts val="0"/>
              </a:spcBef>
              <a:spcAft>
                <a:spcPts val="0"/>
              </a:spcAft>
              <a:buSzPts val="1300"/>
            </a:pPr>
            <a:r>
              <a:rPr lang="es-US" sz="1200" b="1" dirty="0">
                <a:latin typeface="Lato"/>
                <a:ea typeface="Lato"/>
                <a:cs typeface="Lato"/>
                <a:sym typeface="Lato"/>
              </a:rPr>
              <a:t>2. ¿Con cuánta anticipación deberías comenzar a estudiar para una prueba?</a:t>
            </a:r>
          </a:p>
          <a:p>
            <a:pPr marL="914400" lvl="0" indent="0" algn="l" rtl="0">
              <a:spcBef>
                <a:spcPts val="0"/>
              </a:spcBef>
              <a:spcAft>
                <a:spcPts val="0"/>
              </a:spcAft>
              <a:buNone/>
            </a:pPr>
            <a:r>
              <a:rPr lang="es-US" sz="1200" dirty="0">
                <a:latin typeface="Lato"/>
                <a:ea typeface="Lato"/>
                <a:cs typeface="Lato"/>
                <a:sym typeface="Lato"/>
              </a:rPr>
              <a:t>De cinco a siete días.</a:t>
            </a:r>
          </a:p>
          <a:p>
            <a:pPr marL="146050" lvl="0" algn="l" rtl="0">
              <a:spcBef>
                <a:spcPts val="0"/>
              </a:spcBef>
              <a:spcAft>
                <a:spcPts val="0"/>
              </a:spcAft>
              <a:buSzPts val="1300"/>
            </a:pPr>
            <a:r>
              <a:rPr lang="es-US" sz="1200" b="1" dirty="0">
                <a:latin typeface="Lato"/>
                <a:ea typeface="Lato"/>
                <a:cs typeface="Lato"/>
                <a:sym typeface="Lato"/>
              </a:rPr>
              <a:t>3.  Completa la oración: Puede ayudar a tu disposición pensar en una prueba como _____________.</a:t>
            </a:r>
          </a:p>
          <a:p>
            <a:pPr marL="914400" lvl="0" indent="0" algn="l" rtl="0">
              <a:spcBef>
                <a:spcPts val="0"/>
              </a:spcBef>
              <a:spcAft>
                <a:spcPts val="0"/>
              </a:spcAft>
              <a:buNone/>
            </a:pPr>
            <a:r>
              <a:rPr lang="es-US" sz="1200" dirty="0">
                <a:latin typeface="Lato"/>
                <a:ea typeface="Lato"/>
                <a:cs typeface="Lato"/>
                <a:sym typeface="Lato"/>
              </a:rPr>
              <a:t>Una oportunidad para demostrar lo que sabes.</a:t>
            </a:r>
          </a:p>
          <a:p>
            <a:pPr marL="146050" lvl="0" algn="l" rtl="0">
              <a:spcBef>
                <a:spcPts val="0"/>
              </a:spcBef>
              <a:spcAft>
                <a:spcPts val="0"/>
              </a:spcAft>
              <a:buSzPts val="1300"/>
            </a:pPr>
            <a:r>
              <a:rPr lang="es-US" sz="1200" b="1" dirty="0">
                <a:latin typeface="Lato"/>
                <a:ea typeface="Lato"/>
                <a:cs typeface="Lato"/>
                <a:sym typeface="Lato"/>
              </a:rPr>
              <a:t>4. ¿Por qué una prueba sorpresa a veces causa más ansiedad que una anunciada previamente?</a:t>
            </a:r>
          </a:p>
          <a:p>
            <a:pPr marL="914400" lvl="0" indent="0" algn="l" rtl="0">
              <a:spcBef>
                <a:spcPts val="0"/>
              </a:spcBef>
              <a:spcAft>
                <a:spcPts val="0"/>
              </a:spcAft>
              <a:buNone/>
            </a:pPr>
            <a:r>
              <a:rPr lang="es-US" sz="1200" dirty="0">
                <a:latin typeface="Lato"/>
                <a:ea typeface="Lato"/>
                <a:cs typeface="Lato"/>
                <a:sym typeface="Lato"/>
              </a:rPr>
              <a:t>Porque no tienes la oportunidad de prepararte.</a:t>
            </a:r>
          </a:p>
          <a:p>
            <a:pPr marL="146050" lvl="0" algn="l" rtl="0">
              <a:spcBef>
                <a:spcPts val="0"/>
              </a:spcBef>
              <a:spcAft>
                <a:spcPts val="0"/>
              </a:spcAft>
              <a:buSzPts val="1300"/>
            </a:pPr>
            <a:r>
              <a:rPr lang="es-US" sz="1200" b="1" dirty="0">
                <a:latin typeface="Lato"/>
                <a:ea typeface="Lato"/>
                <a:cs typeface="Lato"/>
                <a:sym typeface="Lato"/>
              </a:rPr>
              <a:t>5. Nombra dos prácticas de estudio efectivas.</a:t>
            </a:r>
          </a:p>
          <a:p>
            <a:pPr marL="914400" lvl="0" indent="0" algn="l" rtl="0">
              <a:spcBef>
                <a:spcPts val="0"/>
              </a:spcBef>
              <a:spcAft>
                <a:spcPts val="0"/>
              </a:spcAft>
              <a:buNone/>
            </a:pPr>
            <a:r>
              <a:rPr lang="es-US" sz="1200" spc="-20" dirty="0">
                <a:latin typeface="Lato"/>
                <a:ea typeface="Lato"/>
                <a:cs typeface="Lato"/>
                <a:sym typeface="Lato"/>
              </a:rPr>
              <a:t>Dos opciones de las siguientes: tomar buenas notas en clase, mantenerte organizado, hacer tarjetas con información, compilar notas en una hoja de términos clave o una hoja de temas generales, usar recursos mnemotécnicos, estudiar en grupos, programar tiempo de estudio, revisar las notas después de clase o encontrar un lugar tranquilo.  </a:t>
            </a:r>
          </a:p>
          <a:p>
            <a:pPr marL="146050" lvl="0" algn="l" rtl="0">
              <a:spcBef>
                <a:spcPts val="0"/>
              </a:spcBef>
              <a:spcAft>
                <a:spcPts val="0"/>
              </a:spcAft>
              <a:buSzPts val="1300"/>
            </a:pPr>
            <a:r>
              <a:rPr lang="es-US" sz="1200" b="1" dirty="0">
                <a:latin typeface="Lato"/>
                <a:ea typeface="Lato"/>
                <a:cs typeface="Lato"/>
                <a:sym typeface="Lato"/>
              </a:rPr>
              <a:t>6. Verdadero o falso: </a:t>
            </a:r>
            <a:r>
              <a:rPr lang="es-US" sz="1200" b="1" dirty="0" smtClean="0">
                <a:latin typeface="Lato"/>
                <a:ea typeface="Lato"/>
                <a:cs typeface="Lato"/>
                <a:sym typeface="Lato"/>
              </a:rPr>
              <a:t>Debes </a:t>
            </a:r>
            <a:r>
              <a:rPr lang="es-US" sz="1200" b="1" dirty="0">
                <a:latin typeface="Lato"/>
                <a:ea typeface="Lato"/>
                <a:cs typeface="Lato"/>
                <a:sym typeface="Lato"/>
              </a:rPr>
              <a:t>dedicar la mayor cantidad de tiempo posible a estudiar la noche anterior a una prueba importante.</a:t>
            </a:r>
          </a:p>
          <a:p>
            <a:pPr marL="914400" lvl="0" indent="0" algn="l" rtl="0">
              <a:spcBef>
                <a:spcPts val="0"/>
              </a:spcBef>
              <a:spcAft>
                <a:spcPts val="0"/>
              </a:spcAft>
              <a:buNone/>
            </a:pPr>
            <a:r>
              <a:rPr lang="es-US" sz="1200" dirty="0">
                <a:latin typeface="Lato"/>
                <a:ea typeface="Lato"/>
                <a:cs typeface="Lato"/>
                <a:sym typeface="Lato"/>
              </a:rPr>
              <a:t>Falso: </a:t>
            </a:r>
            <a:r>
              <a:rPr lang="es-US" sz="1200" dirty="0" smtClean="0">
                <a:latin typeface="Lato"/>
                <a:ea typeface="Lato"/>
                <a:cs typeface="Lato"/>
                <a:sym typeface="Lato"/>
              </a:rPr>
              <a:t>Debes </a:t>
            </a:r>
            <a:r>
              <a:rPr lang="es-US" sz="1200" dirty="0">
                <a:latin typeface="Lato"/>
                <a:ea typeface="Lato"/>
                <a:cs typeface="Lato"/>
                <a:sym typeface="Lato"/>
              </a:rPr>
              <a:t>relajarte y dormir por la noche.</a:t>
            </a:r>
          </a:p>
          <a:p>
            <a:pPr marL="146050" lvl="0" algn="l" rtl="0">
              <a:spcBef>
                <a:spcPts val="0"/>
              </a:spcBef>
              <a:spcAft>
                <a:spcPts val="0"/>
              </a:spcAft>
              <a:buSzPts val="1300"/>
            </a:pPr>
            <a:r>
              <a:rPr lang="es-US" sz="1200" b="1" dirty="0">
                <a:latin typeface="Lato"/>
                <a:ea typeface="Lato"/>
                <a:cs typeface="Lato"/>
                <a:sym typeface="Lato"/>
              </a:rPr>
              <a:t>7. ¿Qué tipos de personas debes evitar el día del examen?</a:t>
            </a:r>
          </a:p>
          <a:p>
            <a:pPr marL="914400" lvl="0" indent="0" algn="l" rtl="0">
              <a:spcBef>
                <a:spcPts val="0"/>
              </a:spcBef>
              <a:spcAft>
                <a:spcPts val="0"/>
              </a:spcAft>
              <a:buNone/>
            </a:pPr>
            <a:r>
              <a:rPr lang="es-US" sz="1200" dirty="0">
                <a:latin typeface="Lato"/>
                <a:ea typeface="Lato"/>
                <a:cs typeface="Lato"/>
                <a:sym typeface="Lato"/>
              </a:rPr>
              <a:t>Personas que te pongan nervioso.</a:t>
            </a:r>
          </a:p>
          <a:p>
            <a:pPr marL="146050" lvl="0" algn="l" rtl="0">
              <a:spcBef>
                <a:spcPts val="0"/>
              </a:spcBef>
              <a:spcAft>
                <a:spcPts val="0"/>
              </a:spcAft>
              <a:buSzPts val="1300"/>
            </a:pPr>
            <a:r>
              <a:rPr lang="es-US" sz="1200" b="1" dirty="0">
                <a:latin typeface="Lato"/>
                <a:ea typeface="Lato"/>
                <a:cs typeface="Lato"/>
                <a:sym typeface="Lato"/>
              </a:rPr>
              <a:t>8. Nombra dos ventajas de estudiar en grupos.</a:t>
            </a:r>
          </a:p>
          <a:p>
            <a:pPr marL="914400" lvl="0" indent="0" algn="l" rtl="0">
              <a:spcBef>
                <a:spcPts val="0"/>
              </a:spcBef>
              <a:spcAft>
                <a:spcPts val="0"/>
              </a:spcAft>
              <a:buNone/>
            </a:pPr>
            <a:r>
              <a:rPr lang="es-US" sz="1200" dirty="0">
                <a:latin typeface="Lato"/>
                <a:ea typeface="Lato"/>
                <a:cs typeface="Lato"/>
                <a:sym typeface="Lato"/>
              </a:rPr>
              <a:t>Dos opciones de las siguientes: permite a los estudiantes aprender unos de otros, tener discusiones en profundidad, tener horarios de estudio constante, tener apoyo moral, hace que estudiar sea más divertido, enseñar a otros aumenta la retención de la información.</a:t>
            </a:r>
          </a:p>
          <a:p>
            <a:pPr marL="146050" lvl="0" algn="l" rtl="0">
              <a:spcBef>
                <a:spcPts val="0"/>
              </a:spcBef>
              <a:spcAft>
                <a:spcPts val="0"/>
              </a:spcAft>
              <a:buSzPts val="1300"/>
            </a:pPr>
            <a:r>
              <a:rPr lang="es-US" sz="1200" b="1" dirty="0">
                <a:latin typeface="Lato"/>
                <a:ea typeface="Lato"/>
                <a:cs typeface="Lato"/>
                <a:sym typeface="Lato"/>
              </a:rPr>
              <a:t>9. Nombra dos desventajas de estudiar en grupos.</a:t>
            </a:r>
          </a:p>
          <a:p>
            <a:pPr marL="914400" lvl="0" indent="0" algn="l" rtl="0">
              <a:spcBef>
                <a:spcPts val="0"/>
              </a:spcBef>
              <a:spcAft>
                <a:spcPts val="0"/>
              </a:spcAft>
              <a:buNone/>
            </a:pPr>
            <a:r>
              <a:rPr lang="es-US" sz="1200" dirty="0">
                <a:latin typeface="Lato"/>
                <a:ea typeface="Lato"/>
                <a:cs typeface="Lato"/>
                <a:sym typeface="Lato"/>
              </a:rPr>
              <a:t>Dos opciones de las siguientes: es perder el tiempo si tus amigos no están preparados, es perder el tiempo revisar temas que ya sabes bien, los estudiantes muy nerviosos contagian la ansiedad, los grupos usan el tiempo de manera menos eficiente.</a:t>
            </a:r>
          </a:p>
          <a:p>
            <a:pPr marL="146050" lvl="0" algn="l" rtl="0">
              <a:spcBef>
                <a:spcPts val="0"/>
              </a:spcBef>
              <a:spcAft>
                <a:spcPts val="0"/>
              </a:spcAft>
              <a:buSzPts val="1300"/>
            </a:pPr>
            <a:r>
              <a:rPr lang="es-US" sz="1200" b="1" dirty="0">
                <a:latin typeface="Lato"/>
                <a:ea typeface="Lato"/>
                <a:cs typeface="Lato"/>
                <a:sym typeface="Lato"/>
              </a:rPr>
              <a:t>10. Nombra dos cosas que debes hacer la mañana de una prueba.</a:t>
            </a:r>
          </a:p>
          <a:p>
            <a:pPr marL="914400" lvl="0" indent="0" algn="l" rtl="0">
              <a:spcBef>
                <a:spcPts val="0"/>
              </a:spcBef>
              <a:spcAft>
                <a:spcPts val="0"/>
              </a:spcAft>
              <a:buNone/>
            </a:pPr>
            <a:r>
              <a:rPr lang="es-US" sz="1200" dirty="0">
                <a:latin typeface="Lato"/>
                <a:ea typeface="Lato"/>
                <a:cs typeface="Lato"/>
                <a:sym typeface="Lato"/>
              </a:rPr>
              <a:t>Dos opciones de las siguientes: desayunar bien, vestirte de manera cómoda, llevar un reloj, llegar temprano, asegurarte de tener todos los materiales que necesites.</a:t>
            </a:r>
          </a:p>
          <a:p>
            <a:pPr marL="146050" lvl="0" algn="l" rtl="0">
              <a:spcBef>
                <a:spcPts val="0"/>
              </a:spcBef>
              <a:spcAft>
                <a:spcPts val="0"/>
              </a:spcAft>
              <a:buSzPts val="1300"/>
            </a:pPr>
            <a:r>
              <a:rPr lang="es-US" sz="1200" b="1" dirty="0">
                <a:latin typeface="Lato"/>
                <a:ea typeface="Lato"/>
                <a:cs typeface="Lato"/>
                <a:sym typeface="Lato"/>
              </a:rPr>
              <a:t>11. Verdadero o falso: Debes hacer un gran desayuno el día del examen.</a:t>
            </a:r>
          </a:p>
          <a:p>
            <a:pPr marL="914400" lvl="0" indent="0" algn="l" rtl="0">
              <a:spcBef>
                <a:spcPts val="0"/>
              </a:spcBef>
              <a:spcAft>
                <a:spcPts val="0"/>
              </a:spcAft>
              <a:buNone/>
            </a:pPr>
            <a:r>
              <a:rPr lang="es-US" sz="1200" dirty="0">
                <a:latin typeface="Lato"/>
                <a:ea typeface="Lato"/>
                <a:cs typeface="Lato"/>
                <a:sym typeface="Lato"/>
              </a:rPr>
              <a:t>Falso: </a:t>
            </a:r>
            <a:r>
              <a:rPr lang="es-US" sz="1200" dirty="0" smtClean="0">
                <a:latin typeface="Lato"/>
                <a:ea typeface="Lato"/>
                <a:cs typeface="Lato"/>
                <a:sym typeface="Lato"/>
              </a:rPr>
              <a:t>Debes </a:t>
            </a:r>
            <a:r>
              <a:rPr lang="es-US" sz="1200" dirty="0">
                <a:latin typeface="Lato"/>
                <a:ea typeface="Lato"/>
                <a:cs typeface="Lato"/>
                <a:sym typeface="Lato"/>
              </a:rPr>
              <a:t>comer un desayuno saludable, pero no más de lo que comes habitualmente.</a:t>
            </a:r>
          </a:p>
          <a:p>
            <a:pPr marL="146050" lvl="0" algn="l" rtl="0">
              <a:spcBef>
                <a:spcPts val="0"/>
              </a:spcBef>
              <a:spcAft>
                <a:spcPts val="0"/>
              </a:spcAft>
              <a:buSzPts val="1300"/>
            </a:pPr>
            <a:r>
              <a:rPr lang="es-US" sz="1200" b="1" dirty="0">
                <a:latin typeface="Lato"/>
                <a:ea typeface="Lato"/>
                <a:cs typeface="Lato"/>
                <a:sym typeface="Lato"/>
              </a:rPr>
              <a:t>12. Nombra dos estrategias importantes para usar durante una prueba.</a:t>
            </a:r>
          </a:p>
          <a:p>
            <a:pPr marL="914400" lvl="0" indent="0" algn="l" rtl="0">
              <a:spcBef>
                <a:spcPts val="0"/>
              </a:spcBef>
              <a:spcAft>
                <a:spcPts val="0"/>
              </a:spcAft>
              <a:buNone/>
            </a:pPr>
            <a:r>
              <a:rPr lang="es-US" sz="1200" dirty="0">
                <a:latin typeface="Lato"/>
                <a:ea typeface="Lato"/>
                <a:cs typeface="Lato"/>
                <a:sym typeface="Lato"/>
              </a:rPr>
              <a:t>Dos opciones de las siguientes: leer toda la prueba antes de comenzar, asignar el tiempo (según los valores de los puntos), leer las instrucciones detenidamente, leer cada pregunta con detenimiento, controlar el tiempo y moderar el ritmo, encerrar en un círculo las preguntas difíciles y volver después.</a:t>
            </a:r>
          </a:p>
          <a:p>
            <a:pPr marL="146050" lvl="0" algn="l" rtl="0">
              <a:spcBef>
                <a:spcPts val="0"/>
              </a:spcBef>
              <a:spcAft>
                <a:spcPts val="0"/>
              </a:spcAft>
              <a:buSzPts val="1300"/>
            </a:pPr>
            <a:r>
              <a:rPr lang="es-US" sz="1200" b="1" dirty="0">
                <a:latin typeface="Lato"/>
                <a:ea typeface="Lato"/>
                <a:cs typeface="Lato"/>
                <a:sym typeface="Lato"/>
              </a:rPr>
              <a:t> 13. Nombra una estrategia para disminuir la ansiedad.</a:t>
            </a:r>
          </a:p>
          <a:p>
            <a:pPr marL="914400" lvl="0" indent="0" algn="l" rtl="0">
              <a:spcBef>
                <a:spcPts val="0"/>
              </a:spcBef>
              <a:spcAft>
                <a:spcPts val="0"/>
              </a:spcAft>
              <a:buNone/>
            </a:pPr>
            <a:r>
              <a:rPr lang="es-US" sz="1200" dirty="0">
                <a:latin typeface="Lato"/>
                <a:ea typeface="Lato"/>
                <a:cs typeface="Lato"/>
                <a:sym typeface="Lato"/>
              </a:rPr>
              <a:t>Cualquier opción de las siguientes: estar bien preparado, respirar profundamente, pensar en un lugar tranquilo.	</a:t>
            </a:r>
          </a:p>
          <a:p>
            <a:pPr marL="0" lvl="0" indent="0" algn="l" rtl="0">
              <a:spcBef>
                <a:spcPts val="0"/>
              </a:spcBef>
              <a:spcAft>
                <a:spcPts val="0"/>
              </a:spcAft>
              <a:buNone/>
            </a:pPr>
            <a:endParaRPr sz="1200"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528</Words>
  <Application>Microsoft Office PowerPoint</Application>
  <PresentationFormat>Personalizado</PresentationFormat>
  <Paragraphs>29</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Lato</vt:lpstr>
      <vt:lpstr>Simple Light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Usuario</dc:creator>
  <cp:lastModifiedBy>BT</cp:lastModifiedBy>
  <cp:revision>6</cp:revision>
  <dcterms:modified xsi:type="dcterms:W3CDTF">2023-03-10T16:32:48Z</dcterms:modified>
</cp:coreProperties>
</file>