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A4BCFD6-0D69-437B-974C-5E5FA0AFE728}">
  <a:tblStyle styleId="{1A4BCFD6-0D69-437B-974C-5E5FA0AFE72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04" y="84"/>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280350" y="9449500"/>
            <a:ext cx="1256700" cy="608901"/>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CONSEGUIR EL TRABAJO | RESPONDER A UNA OFERTA DE TRABAJO</a:t>
            </a:r>
          </a:p>
        </p:txBody>
      </p:sp>
      <p:sp>
        <p:nvSpPr>
          <p:cNvPr id="58" name="Google Shape;58;p13"/>
          <p:cNvSpPr txBox="1"/>
          <p:nvPr/>
        </p:nvSpPr>
        <p:spPr>
          <a:xfrm>
            <a:off x="1180500" y="553480"/>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s-US" sz="3350" dirty="0">
                <a:solidFill>
                  <a:schemeClr val="dk1"/>
                </a:solidFill>
                <a:latin typeface="Lato"/>
                <a:ea typeface="Lato"/>
                <a:cs typeface="Lato"/>
                <a:sym typeface="Lato"/>
              </a:rPr>
              <a:t>OFERTAS DE TRABAJO</a:t>
            </a:r>
          </a:p>
        </p:txBody>
      </p:sp>
      <p:pic>
        <p:nvPicPr>
          <p:cNvPr id="59" name="Google Shape;59;p13"/>
          <p:cNvPicPr preferRelativeResize="0"/>
          <p:nvPr/>
        </p:nvPicPr>
        <p:blipFill>
          <a:blip r:embed="rId4">
            <a:alphaModFix/>
          </a:blip>
          <a:stretch>
            <a:fillRect/>
          </a:stretch>
        </p:blipFill>
        <p:spPr>
          <a:xfrm>
            <a:off x="550575" y="1385475"/>
            <a:ext cx="3335625" cy="2814875"/>
          </a:xfrm>
          <a:prstGeom prst="rect">
            <a:avLst/>
          </a:prstGeom>
          <a:noFill/>
          <a:ln>
            <a:noFill/>
          </a:ln>
        </p:spPr>
      </p:pic>
      <p:pic>
        <p:nvPicPr>
          <p:cNvPr id="60" name="Google Shape;60;p13"/>
          <p:cNvPicPr preferRelativeResize="0"/>
          <p:nvPr/>
        </p:nvPicPr>
        <p:blipFill>
          <a:blip r:embed="rId4">
            <a:alphaModFix/>
          </a:blip>
          <a:stretch>
            <a:fillRect/>
          </a:stretch>
        </p:blipFill>
        <p:spPr>
          <a:xfrm>
            <a:off x="3886200" y="1385475"/>
            <a:ext cx="3335625" cy="2814875"/>
          </a:xfrm>
          <a:prstGeom prst="rect">
            <a:avLst/>
          </a:prstGeom>
          <a:noFill/>
          <a:ln>
            <a:noFill/>
          </a:ln>
        </p:spPr>
      </p:pic>
      <p:pic>
        <p:nvPicPr>
          <p:cNvPr id="61" name="Google Shape;61;p13"/>
          <p:cNvPicPr preferRelativeResize="0"/>
          <p:nvPr/>
        </p:nvPicPr>
        <p:blipFill rotWithShape="1">
          <a:blip r:embed="rId4">
            <a:alphaModFix/>
          </a:blip>
          <a:srcRect l="4055" r="2504"/>
          <a:stretch/>
        </p:blipFill>
        <p:spPr>
          <a:xfrm>
            <a:off x="2350300" y="4433675"/>
            <a:ext cx="3116800" cy="2582738"/>
          </a:xfrm>
          <a:prstGeom prst="rect">
            <a:avLst/>
          </a:prstGeom>
          <a:noFill/>
          <a:ln>
            <a:noFill/>
          </a:ln>
        </p:spPr>
      </p:pic>
      <p:sp>
        <p:nvSpPr>
          <p:cNvPr id="62" name="Google Shape;62;p13"/>
          <p:cNvSpPr txBox="1"/>
          <p:nvPr/>
        </p:nvSpPr>
        <p:spPr>
          <a:xfrm>
            <a:off x="717150" y="1499900"/>
            <a:ext cx="3034200" cy="2215961"/>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dirty="0">
                <a:latin typeface="Lato"/>
                <a:ea typeface="Lato"/>
                <a:cs typeface="Lato"/>
                <a:sym typeface="Lato"/>
              </a:rPr>
              <a:t>Empleado de veterinaria</a:t>
            </a:r>
          </a:p>
          <a:p>
            <a:pPr marL="0" lvl="0" indent="0" algn="ctr" rtl="0">
              <a:spcBef>
                <a:spcPts val="0"/>
              </a:spcBef>
              <a:spcAft>
                <a:spcPts val="0"/>
              </a:spcAft>
              <a:buClr>
                <a:schemeClr val="dk1"/>
              </a:buClr>
              <a:buSzPts val="1100"/>
              <a:buFont typeface="Arial"/>
              <a:buNone/>
            </a:pPr>
            <a:endParaRPr sz="1100" b="1" dirty="0">
              <a:latin typeface="Lato"/>
              <a:ea typeface="Lato"/>
              <a:cs typeface="Lato"/>
              <a:sym typeface="Lato"/>
            </a:endParaRPr>
          </a:p>
          <a:p>
            <a:pPr marL="0" lvl="0" indent="0" algn="l" rtl="0">
              <a:spcBef>
                <a:spcPts val="0"/>
              </a:spcBef>
              <a:spcAft>
                <a:spcPts val="0"/>
              </a:spcAft>
              <a:buNone/>
            </a:pPr>
            <a:r>
              <a:rPr lang="es-US" sz="1100" dirty="0">
                <a:latin typeface="Lato"/>
                <a:ea typeface="Lato"/>
                <a:cs typeface="Lato"/>
                <a:sym typeface="Lato"/>
              </a:rPr>
              <a:t>Entre las responsabilidades se incluyen cuidar de los animales, limpiar las jaulas y los tanques todos los días y barrer los pisos. Se trata de un puesto de principiante, pero hay oportunidad de ascenso. Puedes establecer tu propio horario; los horarios son flexibles, pero no puedes trabajar más de 8 horas por semana. Hay un período de prueba de un mes. Tener experiencia con animales se prefiere, pero no es obligatorio. El salario es $10 por hora.</a:t>
            </a:r>
          </a:p>
        </p:txBody>
      </p:sp>
      <p:sp>
        <p:nvSpPr>
          <p:cNvPr id="63" name="Google Shape;63;p13"/>
          <p:cNvSpPr txBox="1"/>
          <p:nvPr/>
        </p:nvSpPr>
        <p:spPr>
          <a:xfrm>
            <a:off x="4038869" y="1499900"/>
            <a:ext cx="3034200" cy="2554515"/>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dirty="0">
                <a:latin typeface="Lato"/>
                <a:ea typeface="Lato"/>
                <a:cs typeface="Lato"/>
                <a:sym typeface="Lato"/>
              </a:rPr>
              <a:t>Cajero de banco</a:t>
            </a:r>
          </a:p>
          <a:p>
            <a:pPr marL="0" lvl="0" indent="0" algn="ctr" rtl="0">
              <a:spcBef>
                <a:spcPts val="0"/>
              </a:spcBef>
              <a:spcAft>
                <a:spcPts val="0"/>
              </a:spcAft>
              <a:buNone/>
            </a:pPr>
            <a:endParaRPr sz="1100" b="1" dirty="0">
              <a:latin typeface="Lato"/>
              <a:ea typeface="Lato"/>
              <a:cs typeface="Lato"/>
              <a:sym typeface="Lato"/>
            </a:endParaRPr>
          </a:p>
          <a:p>
            <a:pPr marL="0" lvl="0" indent="0" algn="l" rtl="0">
              <a:spcBef>
                <a:spcPts val="0"/>
              </a:spcBef>
              <a:spcAft>
                <a:spcPts val="0"/>
              </a:spcAft>
              <a:buNone/>
            </a:pPr>
            <a:r>
              <a:rPr lang="es-US" sz="1100" dirty="0">
                <a:latin typeface="Lato"/>
                <a:ea typeface="Lato"/>
                <a:cs typeface="Lato"/>
                <a:sym typeface="Lato"/>
              </a:rPr>
              <a:t>Entre las responsabilidades se incluyen trabajar en la ventanilla para asistir a los clientes con transacciones básicas. Se requiere una capacitación de tres semanas. La capacitación se realiza de lunes a viernes de 3:00 p. m. a 5:00 p. m. Los horarios de los cajeros están disponibles de 8:00 a. m. a 5:00 p. m. los sábados. Hay posibilidad de ascenso después de los seis meses. Entorno profesional. La distancia desde el hogar hasta el trabajo debe ser de 40 minutos. Salario a partir de $12 por hora.</a:t>
            </a:r>
          </a:p>
        </p:txBody>
      </p:sp>
      <p:sp>
        <p:nvSpPr>
          <p:cNvPr id="64" name="Google Shape;64;p13"/>
          <p:cNvSpPr txBox="1"/>
          <p:nvPr/>
        </p:nvSpPr>
        <p:spPr>
          <a:xfrm>
            <a:off x="2388188" y="4542725"/>
            <a:ext cx="3034200" cy="2215961"/>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dirty="0">
                <a:latin typeface="Lato"/>
                <a:ea typeface="Lato"/>
                <a:cs typeface="Lato"/>
                <a:sym typeface="Lato"/>
              </a:rPr>
              <a:t>Atención en el mostrador/cajero</a:t>
            </a:r>
          </a:p>
          <a:p>
            <a:pPr marL="0" lvl="0" indent="0" algn="ctr" rtl="0">
              <a:spcBef>
                <a:spcPts val="0"/>
              </a:spcBef>
              <a:spcAft>
                <a:spcPts val="0"/>
              </a:spcAft>
              <a:buNone/>
            </a:pPr>
            <a:endParaRPr sz="1100" b="1" dirty="0">
              <a:latin typeface="Lato"/>
              <a:ea typeface="Lato"/>
              <a:cs typeface="Lato"/>
              <a:sym typeface="Lato"/>
            </a:endParaRPr>
          </a:p>
          <a:p>
            <a:pPr marL="0" lvl="0" indent="0" algn="l" rtl="0">
              <a:spcBef>
                <a:spcPts val="0"/>
              </a:spcBef>
              <a:spcAft>
                <a:spcPts val="0"/>
              </a:spcAft>
              <a:buNone/>
            </a:pPr>
            <a:r>
              <a:rPr lang="es-US" sz="1100" dirty="0">
                <a:latin typeface="Lato"/>
                <a:ea typeface="Lato"/>
                <a:cs typeface="Lato"/>
                <a:sym typeface="Lato"/>
              </a:rPr>
              <a:t>Entre las responsabilidades, se incluyen brindar servicio al cliente, mantener el área para sentarse, trabajar en la caja registradora, recibir las entregas de la tienda y limpiar el depósito de suministros. Se debe trabajar un mínimo de tres turnos de cierre por semana (de 5:00 p. m. a 10:30 p. m.) y un sábado completo por mes. Comida gratis para todos los turnos que superen las cinco horas. Para empezar inmediatamente. El salario es $9 por hora.</a:t>
            </a:r>
          </a:p>
        </p:txBody>
      </p:sp>
      <p:sp>
        <p:nvSpPr>
          <p:cNvPr id="65" name="Google Shape;65;p13"/>
          <p:cNvSpPr txBox="1"/>
          <p:nvPr/>
        </p:nvSpPr>
        <p:spPr>
          <a:xfrm>
            <a:off x="717150" y="1068800"/>
            <a:ext cx="15180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600" b="1">
                <a:latin typeface="Lato"/>
                <a:ea typeface="Lato"/>
                <a:cs typeface="Lato"/>
                <a:sym typeface="Lato"/>
              </a:rPr>
              <a:t>Trabajo n.º 1</a:t>
            </a:r>
          </a:p>
        </p:txBody>
      </p:sp>
      <p:sp>
        <p:nvSpPr>
          <p:cNvPr id="66" name="Google Shape;66;p13"/>
          <p:cNvSpPr txBox="1"/>
          <p:nvPr/>
        </p:nvSpPr>
        <p:spPr>
          <a:xfrm>
            <a:off x="5555075" y="1068800"/>
            <a:ext cx="1518000" cy="4311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s-US" sz="1600" b="1">
                <a:latin typeface="Lato"/>
                <a:ea typeface="Lato"/>
                <a:cs typeface="Lato"/>
                <a:sym typeface="Lato"/>
              </a:rPr>
              <a:t>Trabajo n.º 2</a:t>
            </a:r>
          </a:p>
        </p:txBody>
      </p:sp>
      <p:sp>
        <p:nvSpPr>
          <p:cNvPr id="67" name="Google Shape;67;p13"/>
          <p:cNvSpPr txBox="1"/>
          <p:nvPr/>
        </p:nvSpPr>
        <p:spPr>
          <a:xfrm>
            <a:off x="3127200" y="4079775"/>
            <a:ext cx="15180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600" b="1">
                <a:latin typeface="Lato"/>
                <a:ea typeface="Lato"/>
                <a:cs typeface="Lato"/>
                <a:sym typeface="Lato"/>
              </a:rPr>
              <a:t>Trabajo n.º 3</a:t>
            </a:r>
          </a:p>
        </p:txBody>
      </p:sp>
      <p:graphicFrame>
        <p:nvGraphicFramePr>
          <p:cNvPr id="68" name="Google Shape;68;p13"/>
          <p:cNvGraphicFramePr/>
          <p:nvPr/>
        </p:nvGraphicFramePr>
        <p:xfrm>
          <a:off x="727338" y="8077975"/>
          <a:ext cx="6355925" cy="1371525"/>
        </p:xfrm>
        <a:graphic>
          <a:graphicData uri="http://schemas.openxmlformats.org/drawingml/2006/table">
            <a:tbl>
              <a:tblPr>
                <a:noFill/>
                <a:tableStyleId>{1A4BCFD6-0D69-437B-974C-5E5FA0AFE728}</a:tableStyleId>
              </a:tblPr>
              <a:tblGrid>
                <a:gridCol w="6355925">
                  <a:extLst>
                    <a:ext uri="{9D8B030D-6E8A-4147-A177-3AD203B41FA5}">
                      <a16:colId xmlns:a16="http://schemas.microsoft.com/office/drawing/2014/main" val="20000"/>
                    </a:ext>
                  </a:extLst>
                </a:gridCol>
              </a:tblGrid>
              <a:tr h="274300">
                <a:tc>
                  <a:txBody>
                    <a:bodyPr/>
                    <a:lstStyle/>
                    <a:p>
                      <a:pPr marL="0" lvl="0" indent="0" algn="l" rtl="0">
                        <a:spcBef>
                          <a:spcPts val="0"/>
                        </a:spcBef>
                        <a:spcAft>
                          <a:spcPts val="0"/>
                        </a:spcAft>
                        <a:buNone/>
                      </a:pPr>
                      <a:endParaRPr sz="1200">
                        <a:latin typeface="Lato"/>
                        <a:ea typeface="Lato"/>
                        <a:cs typeface="Lato"/>
                        <a:sym typeface="Lato"/>
                      </a:endParaRPr>
                    </a:p>
                  </a:txBody>
                  <a:tcPr marL="91425" marR="91425" marT="91425" marB="0">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alpha val="0"/>
                        </a:schemeClr>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274300">
                <a:tc>
                  <a:txBody>
                    <a:bodyPr/>
                    <a:lstStyle/>
                    <a:p>
                      <a:pPr marL="0" lvl="0" indent="0" algn="l" rtl="0">
                        <a:spcBef>
                          <a:spcPts val="0"/>
                        </a:spcBef>
                        <a:spcAft>
                          <a:spcPts val="0"/>
                        </a:spcAft>
                        <a:buNone/>
                      </a:pPr>
                      <a:endParaRPr sz="1200">
                        <a:latin typeface="Lato"/>
                        <a:ea typeface="Lato"/>
                        <a:cs typeface="Lato"/>
                        <a:sym typeface="Lato"/>
                      </a:endParaRPr>
                    </a:p>
                  </a:txBody>
                  <a:tcPr marL="91425" marR="91425" marT="91425" marB="0">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74300">
                <a:tc>
                  <a:txBody>
                    <a:bodyPr/>
                    <a:lstStyle/>
                    <a:p>
                      <a:pPr marL="0" lvl="0" indent="0" algn="l" rtl="0">
                        <a:spcBef>
                          <a:spcPts val="0"/>
                        </a:spcBef>
                        <a:spcAft>
                          <a:spcPts val="0"/>
                        </a:spcAft>
                        <a:buNone/>
                      </a:pPr>
                      <a:endParaRPr sz="1200">
                        <a:latin typeface="Lato"/>
                        <a:ea typeface="Lato"/>
                        <a:cs typeface="Lato"/>
                        <a:sym typeface="Lato"/>
                      </a:endParaRPr>
                    </a:p>
                  </a:txBody>
                  <a:tcPr marL="91425" marR="91425" marT="91425" marB="0">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74300">
                <a:tc>
                  <a:txBody>
                    <a:bodyPr/>
                    <a:lstStyle/>
                    <a:p>
                      <a:pPr marL="0" lvl="0" indent="0" algn="l" rtl="0">
                        <a:spcBef>
                          <a:spcPts val="0"/>
                        </a:spcBef>
                        <a:spcAft>
                          <a:spcPts val="0"/>
                        </a:spcAft>
                        <a:buNone/>
                      </a:pPr>
                      <a:endParaRPr sz="1200">
                        <a:latin typeface="Lato"/>
                        <a:ea typeface="Lato"/>
                        <a:cs typeface="Lato"/>
                        <a:sym typeface="Lato"/>
                      </a:endParaRPr>
                    </a:p>
                  </a:txBody>
                  <a:tcPr marL="91425" marR="91425" marT="91425" marB="0">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74300">
                <a:tc>
                  <a:txBody>
                    <a:bodyPr/>
                    <a:lstStyle/>
                    <a:p>
                      <a:pPr marL="0" lvl="0" indent="0" algn="l" rtl="0">
                        <a:spcBef>
                          <a:spcPts val="0"/>
                        </a:spcBef>
                        <a:spcAft>
                          <a:spcPts val="0"/>
                        </a:spcAft>
                        <a:buNone/>
                      </a:pPr>
                      <a:endParaRPr sz="1200">
                        <a:latin typeface="Lato"/>
                        <a:ea typeface="Lato"/>
                        <a:cs typeface="Lato"/>
                        <a:sym typeface="Lato"/>
                      </a:endParaRPr>
                    </a:p>
                  </a:txBody>
                  <a:tcPr marL="91425" marR="91425" marT="91425" marB="0">
                    <a:lnL w="9525" cap="flat" cmpd="sng">
                      <a:solidFill>
                        <a:schemeClr val="dk1">
                          <a:alpha val="0"/>
                        </a:schemeClr>
                      </a:solidFill>
                      <a:prstDash val="solid"/>
                      <a:round/>
                      <a:headEnd type="none" w="sm" len="sm"/>
                      <a:tailEnd type="none" w="sm" len="sm"/>
                    </a:lnL>
                    <a:lnR w="9525" cap="flat" cmpd="sng">
                      <a:solidFill>
                        <a:schemeClr val="dk1">
                          <a:alpha val="0"/>
                        </a:schemeClr>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69" name="Google Shape;69;p13"/>
          <p:cNvSpPr txBox="1"/>
          <p:nvPr/>
        </p:nvSpPr>
        <p:spPr>
          <a:xfrm>
            <a:off x="1440873" y="7101500"/>
            <a:ext cx="4890654" cy="415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500" b="1" dirty="0">
                <a:latin typeface="Lato"/>
                <a:ea typeface="Lato"/>
                <a:cs typeface="Lato"/>
                <a:sym typeface="Lato"/>
              </a:rPr>
              <a:t>LO QUE QUIERO DE UN TRABAJO</a:t>
            </a:r>
          </a:p>
        </p:txBody>
      </p:sp>
      <p:sp>
        <p:nvSpPr>
          <p:cNvPr id="70" name="Google Shape;70;p13"/>
          <p:cNvSpPr txBox="1"/>
          <p:nvPr/>
        </p:nvSpPr>
        <p:spPr>
          <a:xfrm>
            <a:off x="727350" y="7549000"/>
            <a:ext cx="6504600" cy="69246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1100" dirty="0">
                <a:latin typeface="Lato"/>
                <a:ea typeface="Lato"/>
                <a:cs typeface="Lato"/>
                <a:sym typeface="Lato"/>
              </a:rPr>
              <a:t>En el siguiente espacio, escribe los factores clave que deseas en un trabajo, como se muestra en la hoja de actividades “Ecuación del trabajo ideal”. Después, compáralos con las descripciones de los trabajos anteriores.</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375</Words>
  <Application>Microsoft Office PowerPoint</Application>
  <PresentationFormat>Custom</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1</cp:revision>
  <dcterms:modified xsi:type="dcterms:W3CDTF">2023-03-07T12:47:33Z</dcterms:modified>
</cp:coreProperties>
</file>