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13F90A-C478-499C-856C-1FF104A13AE0}">
  <a:tblStyle styleId="{EF13F90A-C478-499C-856C-1FF104A13A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444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714300" y="291345"/>
            <a:ext cx="6382836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b="1" spc="-3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ACCIÓN PARA LA UNIVERSIDAD | DESCUBRIR EL DINERO: BECAS, SUBVENCIONES Y PRÉSTAMOS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698825" y="466123"/>
            <a:ext cx="6420000" cy="1449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DECLARACIÓN DE PROPÓSITO EDUCATIVO/CUMPLIMIENTO </a:t>
            </a:r>
            <a:br>
              <a:rPr lang="es-US" sz="2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2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REGISTRO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714300" y="1759140"/>
            <a:ext cx="6359275" cy="266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Por la presente, afirmo que los fondos recibidos de la Beca </a:t>
            </a:r>
            <a:r>
              <a:rPr lang="es-US" sz="1150" dirty="0" err="1">
                <a:latin typeface="Lato"/>
                <a:ea typeface="Lato"/>
                <a:cs typeface="Lato"/>
                <a:sym typeface="Lato"/>
              </a:rPr>
              <a:t>Pell</a:t>
            </a: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, la Subvención de Oportunidad Educacional Suplementaria, el Programa Universitario de Trabajo y Estudio, el préstamo Perkins/Stafford, los préstamos complementarios para estudiantes o los préstamos para padres de estudiantes de pregrado se utilizarán únicamente para los gastos relacionados con la asistencia o la asistencia continua a la institución que se indica a continuación. Además, comprendo que soy responsable de pagar un monto prorrateado de cualquier parte de los pagos realizados que no puedan atribuirse de manera razonable a satisfacer los gastos educativos relacionados con la asistencia a la institución. El monto de dicho pago se determinará según los criterios establecidos por la Secretaría de Educación de los Estados Unidos.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Afirmo que, a mi leal saber y entender, no adeudo ningún pago de una Beca </a:t>
            </a:r>
            <a:r>
              <a:rPr lang="es-US" sz="1150" dirty="0" err="1">
                <a:latin typeface="Lato"/>
                <a:ea typeface="Lato"/>
                <a:cs typeface="Lato"/>
                <a:sym typeface="Lato"/>
              </a:rPr>
              <a:t>Pell</a:t>
            </a: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, una Subvención de Oportunidad Educacional Suplementaria ni una Beca Estatal de Incentivo Académico recibida anteriormente para estudiar en ninguna institución. A mi leal saber y entender, no debo un préstamo Perkins/Stafford para estudiantes ni un préstamo para padres de estudiantes de grado. 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107991051"/>
              </p:ext>
            </p:extLst>
          </p:nvPr>
        </p:nvGraphicFramePr>
        <p:xfrm>
          <a:off x="954900" y="4240818"/>
          <a:ext cx="4353075" cy="266685"/>
        </p:xfrm>
        <a:graphic>
          <a:graphicData uri="http://schemas.openxmlformats.org/drawingml/2006/table">
            <a:tbl>
              <a:tblPr>
                <a:noFill/>
                <a:tableStyleId>{EF13F90A-C478-499C-856C-1FF104A13AE0}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Certifico que estoy registrado en el Servicio Selectivo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649694352"/>
              </p:ext>
            </p:extLst>
          </p:nvPr>
        </p:nvGraphicFramePr>
        <p:xfrm>
          <a:off x="954900" y="4765068"/>
          <a:ext cx="5263325" cy="266685"/>
        </p:xfrm>
        <a:graphic>
          <a:graphicData uri="http://schemas.openxmlformats.org/drawingml/2006/table">
            <a:tbl>
              <a:tblPr>
                <a:noFill/>
                <a:tableStyleId>{EF13F90A-C478-499C-856C-1FF104A13AE0}</a:tableStyleId>
              </a:tblPr>
              <a:tblGrid>
                <a:gridCol w="4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Certifico que NO estoy registrado en el Servicio Selectivo porque: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1503900" y="4580268"/>
            <a:ext cx="413700" cy="176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>
                <a:latin typeface="Lato"/>
                <a:ea typeface="Lato"/>
                <a:cs typeface="Lato"/>
                <a:sym typeface="Lato"/>
              </a:rPr>
              <a:t>o</a:t>
            </a: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737790460"/>
              </p:ext>
            </p:extLst>
          </p:nvPr>
        </p:nvGraphicFramePr>
        <p:xfrm>
          <a:off x="1389675" y="5027893"/>
          <a:ext cx="5263325" cy="1432500"/>
        </p:xfrm>
        <a:graphic>
          <a:graphicData uri="http://schemas.openxmlformats.org/drawingml/2006/table">
            <a:tbl>
              <a:tblPr>
                <a:noFill/>
                <a:tableStyleId>{EF13F90A-C478-499C-856C-1FF104A13AE0}</a:tableStyleId>
              </a:tblPr>
              <a:tblGrid>
                <a:gridCol w="4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 he cumplido los dieciocho años.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mujer.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Estoy en servicio activo en el Ejército. (Los miembros de la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Guardia Nacional y la Reserva no se consideran en servicio activo).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miembro permanente del Territorio en Fideicomiso de las Islas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del Pacífico o las Islas Marianas del Norte.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638100" y="6481265"/>
            <a:ext cx="6496200" cy="2200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Aviso: No recibirás la ayuda financiera del Título IV, a menos que completes la declaración y, si se requiere, proporciones evidencia de que estas registrado en el Servicio Selectivo. Si declaras falsamente que estás registrado o que no es necesario registrarte, podrías recibir una multa, encarcelamiento, o ambos.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Certifico que la información en esta postulación es verdadera y exacta. Notificaré por escrito al director de Ayuda financiera sobre cualquier cambio en el estado financiero de mi familia.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ADVERTENCIA: Si brindas información falsa o engañosa intencionalmente en este formulario</a:t>
            </a:r>
            <a:r>
              <a:rPr lang="es-US" sz="1150">
                <a:latin typeface="Lato"/>
                <a:ea typeface="Lato"/>
                <a:cs typeface="Lato"/>
                <a:sym typeface="Lato"/>
              </a:rPr>
              <a:t>, </a:t>
            </a:r>
            <a:br>
              <a:rPr lang="es-US" sz="1150">
                <a:latin typeface="Lato"/>
                <a:ea typeface="Lato"/>
                <a:cs typeface="Lato"/>
                <a:sym typeface="Lato"/>
              </a:rPr>
            </a:br>
            <a:r>
              <a:rPr lang="es-US" sz="1150">
                <a:latin typeface="Lato"/>
                <a:ea typeface="Lato"/>
                <a:cs typeface="Lato"/>
                <a:sym typeface="Lato"/>
              </a:rPr>
              <a:t>es </a:t>
            </a: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posible que recibas una multa, condena en prisión, o ambos.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574548135"/>
              </p:ext>
            </p:extLst>
          </p:nvPr>
        </p:nvGraphicFramePr>
        <p:xfrm>
          <a:off x="714300" y="8533425"/>
          <a:ext cx="3464250" cy="914370"/>
        </p:xfrm>
        <a:graphic>
          <a:graphicData uri="http://schemas.openxmlformats.org/drawingml/2006/table">
            <a:tbl>
              <a:tblPr>
                <a:noFill/>
                <a:tableStyleId>{EF13F90A-C478-499C-856C-1FF104A13AE0}</a:tableStyleId>
              </a:tblPr>
              <a:tblGrid>
                <a:gridCol w="346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Firma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Firma del padre/madre/tutor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510732831"/>
              </p:ext>
            </p:extLst>
          </p:nvPr>
        </p:nvGraphicFramePr>
        <p:xfrm>
          <a:off x="5307975" y="8525825"/>
          <a:ext cx="1777125" cy="914370"/>
        </p:xfrm>
        <a:graphic>
          <a:graphicData uri="http://schemas.openxmlformats.org/drawingml/2006/table">
            <a:tbl>
              <a:tblPr>
                <a:noFill/>
                <a:tableStyleId>{EF13F90A-C478-499C-856C-1FF104A13AE0}</a:tableStyleId>
              </a:tblPr>
              <a:tblGrid>
                <a:gridCol w="177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2023-09-18T20:17:54Z</dcterms:modified>
</cp:coreProperties>
</file>